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Barlow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Barlow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colab.research.google.com/drive/1cdtsVacTpSqdxQgL84hdfBBbhmQYF_sS#scrollTo=ljqc9Dt1_BiS" TargetMode="External"/><Relationship Id="rId5" Type="http://schemas.openxmlformats.org/officeDocument/2006/relationships/hyperlink" Target="https://www.kaggle.com/datasets/dataclusterlabs/indian-number-plates-datas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86" name="Google Shape;86;p13"/>
          <p:cNvSpPr/>
          <p:nvPr/>
        </p:nvSpPr>
        <p:spPr>
          <a:xfrm>
            <a:off x="0" y="0"/>
            <a:ext cx="7200900" cy="10287000"/>
          </a:xfrm>
          <a:custGeom>
            <a:rect b="b" l="l" r="r" t="t"/>
            <a:pathLst>
              <a:path extrusionOk="0"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3"/>
          <p:cNvGrpSpPr/>
          <p:nvPr/>
        </p:nvGrpSpPr>
        <p:grpSpPr>
          <a:xfrm>
            <a:off x="7805886" y="3414861"/>
            <a:ext cx="9534228" cy="1810345"/>
            <a:chOff x="0" y="-38100"/>
            <a:chExt cx="12712303" cy="2413793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12712303" cy="2375693"/>
            </a:xfrm>
            <a:custGeom>
              <a:rect b="b" l="l" r="r" t="t"/>
              <a:pathLst>
                <a:path extrusionOk="0"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Vehicle Number Plate Detection Using Python &amp; OCR</a:t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7805886" y="5574209"/>
            <a:ext cx="9534228" cy="490538"/>
            <a:chOff x="0" y="-76200"/>
            <a:chExt cx="12712303" cy="65405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12712303" cy="577850"/>
            </a:xfrm>
            <a:custGeom>
              <a:rect b="b" l="l" r="r" t="t"/>
              <a:pathLst>
                <a:path extrusionOk="0"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efficient solution for identifying vehicle plates with computer vision</a:t>
              </a:r>
              <a:endParaRPr/>
            </a:p>
          </p:txBody>
        </p:sp>
      </p:grpSp>
      <p:sp>
        <p:nvSpPr>
          <p:cNvPr id="93" name="Google Shape;93;p13"/>
          <p:cNvSpPr/>
          <p:nvPr/>
        </p:nvSpPr>
        <p:spPr>
          <a:xfrm>
            <a:off x="7801124" y="6384875"/>
            <a:ext cx="442722" cy="442722"/>
          </a:xfrm>
          <a:custGeom>
            <a:rect b="b" l="l" r="r" t="t"/>
            <a:pathLst>
              <a:path extrusionOk="0" h="590296" w="590296">
                <a:moveTo>
                  <a:pt x="0" y="295148"/>
                </a:moveTo>
                <a:cubicBezTo>
                  <a:pt x="0" y="132207"/>
                  <a:pt x="132207" y="0"/>
                  <a:pt x="295148" y="0"/>
                </a:cubicBezTo>
                <a:cubicBezTo>
                  <a:pt x="297053" y="0"/>
                  <a:pt x="298958" y="889"/>
                  <a:pt x="300101" y="2413"/>
                </a:cubicBezTo>
                <a:lnTo>
                  <a:pt x="295148" y="6350"/>
                </a:lnTo>
                <a:lnTo>
                  <a:pt x="295148" y="0"/>
                </a:lnTo>
                <a:lnTo>
                  <a:pt x="295148" y="6350"/>
                </a:lnTo>
                <a:lnTo>
                  <a:pt x="295148" y="0"/>
                </a:lnTo>
                <a:cubicBezTo>
                  <a:pt x="458216" y="0"/>
                  <a:pt x="590296" y="132207"/>
                  <a:pt x="590296" y="295148"/>
                </a:cubicBezTo>
                <a:cubicBezTo>
                  <a:pt x="590296" y="297561"/>
                  <a:pt x="588899" y="299720"/>
                  <a:pt x="586740" y="300863"/>
                </a:cubicBezTo>
                <a:lnTo>
                  <a:pt x="583946" y="295148"/>
                </a:lnTo>
                <a:lnTo>
                  <a:pt x="590296" y="295148"/>
                </a:lnTo>
                <a:cubicBezTo>
                  <a:pt x="590296" y="458216"/>
                  <a:pt x="458089" y="590296"/>
                  <a:pt x="295148" y="590296"/>
                </a:cubicBezTo>
                <a:lnTo>
                  <a:pt x="295148" y="583946"/>
                </a:lnTo>
                <a:lnTo>
                  <a:pt x="295148" y="577596"/>
                </a:lnTo>
                <a:lnTo>
                  <a:pt x="295148" y="583946"/>
                </a:lnTo>
                <a:lnTo>
                  <a:pt x="295148" y="590296"/>
                </a:lnTo>
                <a:cubicBezTo>
                  <a:pt x="132207" y="590296"/>
                  <a:pt x="0" y="458216"/>
                  <a:pt x="0" y="295148"/>
                </a:cubicBezTo>
                <a:lnTo>
                  <a:pt x="6350" y="295148"/>
                </a:lnTo>
                <a:lnTo>
                  <a:pt x="0" y="295148"/>
                </a:lnTo>
                <a:moveTo>
                  <a:pt x="12700" y="295148"/>
                </a:moveTo>
                <a:lnTo>
                  <a:pt x="6350" y="295148"/>
                </a:lnTo>
                <a:lnTo>
                  <a:pt x="12700" y="295148"/>
                </a:lnTo>
                <a:cubicBezTo>
                  <a:pt x="12700" y="451104"/>
                  <a:pt x="139192" y="577596"/>
                  <a:pt x="295148" y="577596"/>
                </a:cubicBezTo>
                <a:cubicBezTo>
                  <a:pt x="298704" y="577596"/>
                  <a:pt x="301498" y="580390"/>
                  <a:pt x="301498" y="583946"/>
                </a:cubicBezTo>
                <a:cubicBezTo>
                  <a:pt x="301498" y="587502"/>
                  <a:pt x="298704" y="590296"/>
                  <a:pt x="295148" y="590296"/>
                </a:cubicBezTo>
                <a:cubicBezTo>
                  <a:pt x="291592" y="590296"/>
                  <a:pt x="288798" y="587502"/>
                  <a:pt x="288798" y="583946"/>
                </a:cubicBezTo>
                <a:cubicBezTo>
                  <a:pt x="288798" y="580390"/>
                  <a:pt x="291592" y="577596"/>
                  <a:pt x="295148" y="577596"/>
                </a:cubicBezTo>
                <a:cubicBezTo>
                  <a:pt x="451104" y="577596"/>
                  <a:pt x="577596" y="451104"/>
                  <a:pt x="577596" y="295148"/>
                </a:cubicBezTo>
                <a:cubicBezTo>
                  <a:pt x="577596" y="292735"/>
                  <a:pt x="578993" y="290576"/>
                  <a:pt x="581152" y="289433"/>
                </a:cubicBezTo>
                <a:lnTo>
                  <a:pt x="583946" y="295148"/>
                </a:lnTo>
                <a:lnTo>
                  <a:pt x="577596" y="295148"/>
                </a:lnTo>
                <a:cubicBezTo>
                  <a:pt x="577596" y="139192"/>
                  <a:pt x="451231" y="12700"/>
                  <a:pt x="295148" y="12700"/>
                </a:cubicBezTo>
                <a:cubicBezTo>
                  <a:pt x="293243" y="12700"/>
                  <a:pt x="291338" y="11811"/>
                  <a:pt x="290195" y="10287"/>
                </a:cubicBezTo>
                <a:lnTo>
                  <a:pt x="295148" y="6350"/>
                </a:lnTo>
                <a:lnTo>
                  <a:pt x="295148" y="12700"/>
                </a:lnTo>
                <a:cubicBezTo>
                  <a:pt x="139192" y="12700"/>
                  <a:pt x="12700" y="139192"/>
                  <a:pt x="12700" y="2951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87" name="Google Shape;387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389" name="Google Shape;389;p22">
            <a:hlinkClick r:id="rId4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390" name="Google Shape;390;p22"/>
          <p:cNvSpPr/>
          <p:nvPr/>
        </p:nvSpPr>
        <p:spPr>
          <a:xfrm>
            <a:off x="11087100" y="0"/>
            <a:ext cx="7200900" cy="10287000"/>
          </a:xfrm>
          <a:custGeom>
            <a:rect b="b" l="l" r="r" t="t"/>
            <a:pathLst>
              <a:path extrusionOk="0"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1" name="Google Shape;391;p22"/>
          <p:cNvGrpSpPr/>
          <p:nvPr/>
        </p:nvGrpSpPr>
        <p:grpSpPr>
          <a:xfrm>
            <a:off x="947886" y="1397347"/>
            <a:ext cx="9534228" cy="1810345"/>
            <a:chOff x="0" y="-38100"/>
            <a:chExt cx="12712303" cy="2413793"/>
          </a:xfrm>
        </p:grpSpPr>
        <p:sp>
          <p:nvSpPr>
            <p:cNvPr id="392" name="Google Shape;392;p22"/>
            <p:cNvSpPr/>
            <p:nvPr/>
          </p:nvSpPr>
          <p:spPr>
            <a:xfrm>
              <a:off x="0" y="0"/>
              <a:ext cx="12712303" cy="2375693"/>
            </a:xfrm>
            <a:custGeom>
              <a:rect b="b" l="l" r="r" t="t"/>
              <a:pathLst>
                <a:path extrusionOk="0"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3" name="Google Shape;393;p22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Conclusion &amp; Future Improvements</a:t>
              </a:r>
              <a:endParaRPr/>
            </a:p>
          </p:txBody>
        </p:sp>
      </p:grpSp>
      <p:grpSp>
        <p:nvGrpSpPr>
          <p:cNvPr id="394" name="Google Shape;394;p22"/>
          <p:cNvGrpSpPr/>
          <p:nvPr/>
        </p:nvGrpSpPr>
        <p:grpSpPr>
          <a:xfrm>
            <a:off x="943124" y="3609082"/>
            <a:ext cx="212598" cy="1050607"/>
            <a:chOff x="0" y="0"/>
            <a:chExt cx="283464" cy="1400810"/>
          </a:xfrm>
        </p:grpSpPr>
        <p:sp>
          <p:nvSpPr>
            <p:cNvPr id="395" name="Google Shape;395;p22"/>
            <p:cNvSpPr/>
            <p:nvPr/>
          </p:nvSpPr>
          <p:spPr>
            <a:xfrm>
              <a:off x="6350" y="6350"/>
              <a:ext cx="270637" cy="1388110"/>
            </a:xfrm>
            <a:custGeom>
              <a:rect b="b" l="l" r="r" t="t"/>
              <a:pathLst>
                <a:path extrusionOk="0"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0" y="0"/>
              <a:ext cx="283464" cy="1400810"/>
            </a:xfrm>
            <a:custGeom>
              <a:rect b="b" l="l" r="r" t="t"/>
              <a:pathLst>
                <a:path extrusionOk="0"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2"/>
          <p:cNvGrpSpPr/>
          <p:nvPr/>
        </p:nvGrpSpPr>
        <p:grpSpPr>
          <a:xfrm>
            <a:off x="1557040" y="3592414"/>
            <a:ext cx="3563391" cy="466725"/>
            <a:chOff x="0" y="-28575"/>
            <a:chExt cx="4751188" cy="622300"/>
          </a:xfrm>
        </p:grpSpPr>
        <p:sp>
          <p:nvSpPr>
            <p:cNvPr id="398" name="Google Shape;398;p22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9" name="Google Shape;399;p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Improve Accuracy</a:t>
              </a:r>
              <a:endParaRPr/>
            </a:p>
          </p:txBody>
        </p:sp>
      </p:grpSp>
      <p:grpSp>
        <p:nvGrpSpPr>
          <p:cNvPr id="400" name="Google Shape;400;p22"/>
          <p:cNvGrpSpPr/>
          <p:nvPr/>
        </p:nvGrpSpPr>
        <p:grpSpPr>
          <a:xfrm>
            <a:off x="1557040" y="4164360"/>
            <a:ext cx="8925074" cy="490538"/>
            <a:chOff x="0" y="-76200"/>
            <a:chExt cx="11900098" cy="654050"/>
          </a:xfrm>
        </p:grpSpPr>
        <p:sp>
          <p:nvSpPr>
            <p:cNvPr id="401" name="Google Shape;401;p22"/>
            <p:cNvSpPr/>
            <p:nvPr/>
          </p:nvSpPr>
          <p:spPr>
            <a:xfrm>
              <a:off x="0" y="0"/>
              <a:ext cx="11900098" cy="577850"/>
            </a:xfrm>
            <a:custGeom>
              <a:rect b="b" l="l" r="r" t="t"/>
              <a:pathLst>
                <a:path extrusionOk="0" h="577850" w="11900098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2" name="Google Shape;402;p22"/>
            <p:cNvSpPr txBox="1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Refine detection with deep learning models</a:t>
              </a:r>
              <a:endParaRPr/>
            </a:p>
          </p:txBody>
        </p:sp>
      </p:grpSp>
      <p:grpSp>
        <p:nvGrpSpPr>
          <p:cNvPr id="403" name="Google Shape;403;p22"/>
          <p:cNvGrpSpPr/>
          <p:nvPr/>
        </p:nvGrpSpPr>
        <p:grpSpPr>
          <a:xfrm>
            <a:off x="1349276" y="4920852"/>
            <a:ext cx="212598" cy="1050607"/>
            <a:chOff x="0" y="0"/>
            <a:chExt cx="283464" cy="1400810"/>
          </a:xfrm>
        </p:grpSpPr>
        <p:sp>
          <p:nvSpPr>
            <p:cNvPr id="404" name="Google Shape;404;p22"/>
            <p:cNvSpPr/>
            <p:nvPr/>
          </p:nvSpPr>
          <p:spPr>
            <a:xfrm>
              <a:off x="6350" y="6350"/>
              <a:ext cx="270637" cy="1388110"/>
            </a:xfrm>
            <a:custGeom>
              <a:rect b="b" l="l" r="r" t="t"/>
              <a:pathLst>
                <a:path extrusionOk="0"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0" y="0"/>
              <a:ext cx="283464" cy="1400810"/>
            </a:xfrm>
            <a:custGeom>
              <a:rect b="b" l="l" r="r" t="t"/>
              <a:pathLst>
                <a:path extrusionOk="0"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2"/>
          <p:cNvGrpSpPr/>
          <p:nvPr/>
        </p:nvGrpSpPr>
        <p:grpSpPr>
          <a:xfrm>
            <a:off x="1963191" y="4904184"/>
            <a:ext cx="3563391" cy="466725"/>
            <a:chOff x="0" y="-28575"/>
            <a:chExt cx="4751188" cy="622300"/>
          </a:xfrm>
        </p:grpSpPr>
        <p:sp>
          <p:nvSpPr>
            <p:cNvPr id="407" name="Google Shape;407;p22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8" name="Google Shape;408;p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Speed Optimization</a:t>
              </a:r>
              <a:endParaRPr/>
            </a:p>
          </p:txBody>
        </p:sp>
      </p:grpSp>
      <p:grpSp>
        <p:nvGrpSpPr>
          <p:cNvPr id="409" name="Google Shape;409;p22"/>
          <p:cNvGrpSpPr/>
          <p:nvPr/>
        </p:nvGrpSpPr>
        <p:grpSpPr>
          <a:xfrm>
            <a:off x="1963191" y="5476131"/>
            <a:ext cx="8518922" cy="490538"/>
            <a:chOff x="0" y="-76200"/>
            <a:chExt cx="11358563" cy="654050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11358563" cy="577850"/>
            </a:xfrm>
            <a:custGeom>
              <a:rect b="b" l="l" r="r" t="t"/>
              <a:pathLst>
                <a:path extrusionOk="0" h="577850" w="11358563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1" name="Google Shape;411;p22"/>
            <p:cNvSpPr txBox="1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real-time detection on edge devices</a:t>
              </a:r>
              <a:endParaRPr/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1755576" y="6232624"/>
            <a:ext cx="212598" cy="1050607"/>
            <a:chOff x="0" y="0"/>
            <a:chExt cx="283464" cy="1400810"/>
          </a:xfrm>
        </p:grpSpPr>
        <p:sp>
          <p:nvSpPr>
            <p:cNvPr id="413" name="Google Shape;413;p22"/>
            <p:cNvSpPr/>
            <p:nvPr/>
          </p:nvSpPr>
          <p:spPr>
            <a:xfrm>
              <a:off x="6350" y="6350"/>
              <a:ext cx="270637" cy="1388110"/>
            </a:xfrm>
            <a:custGeom>
              <a:rect b="b" l="l" r="r" t="t"/>
              <a:pathLst>
                <a:path extrusionOk="0"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0" y="0"/>
              <a:ext cx="283464" cy="1400810"/>
            </a:xfrm>
            <a:custGeom>
              <a:rect b="b" l="l" r="r" t="t"/>
              <a:pathLst>
                <a:path extrusionOk="0"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2"/>
          <p:cNvGrpSpPr/>
          <p:nvPr/>
        </p:nvGrpSpPr>
        <p:grpSpPr>
          <a:xfrm>
            <a:off x="2369492" y="6215955"/>
            <a:ext cx="3563391" cy="466725"/>
            <a:chOff x="0" y="-28575"/>
            <a:chExt cx="4751188" cy="622300"/>
          </a:xfrm>
        </p:grpSpPr>
        <p:sp>
          <p:nvSpPr>
            <p:cNvPr id="416" name="Google Shape;416;p22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7" name="Google Shape;417;p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Multilingual OCR</a:t>
              </a:r>
              <a:endParaRPr/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2369492" y="6787902"/>
            <a:ext cx="8112621" cy="490538"/>
            <a:chOff x="0" y="-76200"/>
            <a:chExt cx="10816828" cy="654050"/>
          </a:xfrm>
        </p:grpSpPr>
        <p:sp>
          <p:nvSpPr>
            <p:cNvPr id="419" name="Google Shape;419;p22"/>
            <p:cNvSpPr/>
            <p:nvPr/>
          </p:nvSpPr>
          <p:spPr>
            <a:xfrm>
              <a:off x="0" y="0"/>
              <a:ext cx="10816828" cy="577850"/>
            </a:xfrm>
            <a:custGeom>
              <a:rect b="b" l="l" r="r" t="t"/>
              <a:pathLst>
                <a:path extrusionOk="0" h="577850" w="10816828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22"/>
            <p:cNvSpPr txBox="1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various plate designs and scripts</a:t>
              </a:r>
              <a:endParaRPr/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2161729" y="7544395"/>
            <a:ext cx="212598" cy="1050607"/>
            <a:chOff x="0" y="0"/>
            <a:chExt cx="283464" cy="1400810"/>
          </a:xfrm>
        </p:grpSpPr>
        <p:sp>
          <p:nvSpPr>
            <p:cNvPr id="422" name="Google Shape;422;p22"/>
            <p:cNvSpPr/>
            <p:nvPr/>
          </p:nvSpPr>
          <p:spPr>
            <a:xfrm>
              <a:off x="6350" y="6350"/>
              <a:ext cx="270637" cy="1388110"/>
            </a:xfrm>
            <a:custGeom>
              <a:rect b="b" l="l" r="r" t="t"/>
              <a:pathLst>
                <a:path extrusionOk="0"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0" y="0"/>
              <a:ext cx="283464" cy="1400810"/>
            </a:xfrm>
            <a:custGeom>
              <a:rect b="b" l="l" r="r" t="t"/>
              <a:pathLst>
                <a:path extrusionOk="0"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2775645" y="7527727"/>
            <a:ext cx="3563391" cy="466725"/>
            <a:chOff x="0" y="-28575"/>
            <a:chExt cx="4751188" cy="622300"/>
          </a:xfrm>
        </p:grpSpPr>
        <p:sp>
          <p:nvSpPr>
            <p:cNvPr id="425" name="Google Shape;425;p22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6" name="Google Shape;426;p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Integration</a:t>
              </a:r>
              <a:endParaRPr/>
            </a:p>
          </p:txBody>
        </p:sp>
      </p:grpSp>
      <p:grpSp>
        <p:nvGrpSpPr>
          <p:cNvPr id="427" name="Google Shape;427;p22"/>
          <p:cNvGrpSpPr/>
          <p:nvPr/>
        </p:nvGrpSpPr>
        <p:grpSpPr>
          <a:xfrm>
            <a:off x="2775645" y="8099672"/>
            <a:ext cx="7706469" cy="490538"/>
            <a:chOff x="0" y="-76200"/>
            <a:chExt cx="10275292" cy="654050"/>
          </a:xfrm>
        </p:grpSpPr>
        <p:sp>
          <p:nvSpPr>
            <p:cNvPr id="428" name="Google Shape;428;p22"/>
            <p:cNvSpPr/>
            <p:nvPr/>
          </p:nvSpPr>
          <p:spPr>
            <a:xfrm>
              <a:off x="0" y="0"/>
              <a:ext cx="10275291" cy="577850"/>
            </a:xfrm>
            <a:custGeom>
              <a:rect b="b" l="l" r="r" t="t"/>
              <a:pathLst>
                <a:path extrusionOk="0" h="577850" w="10275291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9" name="Google Shape;429;p22"/>
            <p:cNvSpPr txBox="1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 with automated databases and alert systems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98" name="Google Shape;98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100" name="Google Shape;100;p14"/>
          <p:cNvSpPr/>
          <p:nvPr/>
        </p:nvSpPr>
        <p:spPr>
          <a:xfrm>
            <a:off x="0" y="0"/>
            <a:ext cx="18288000" cy="3554462"/>
          </a:xfrm>
          <a:custGeom>
            <a:rect b="b" l="l" r="r" t="t"/>
            <a:pathLst>
              <a:path extrusionOk="0" h="3554462" w="18288000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grpSp>
        <p:nvGrpSpPr>
          <p:cNvPr id="101" name="Google Shape;101;p14"/>
          <p:cNvGrpSpPr/>
          <p:nvPr/>
        </p:nvGrpSpPr>
        <p:grpSpPr>
          <a:xfrm>
            <a:off x="947886" y="4205436"/>
            <a:ext cx="7492901" cy="1064570"/>
            <a:chOff x="0" y="-38100"/>
            <a:chExt cx="9990535" cy="1419426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9990535" cy="1381326"/>
            </a:xfrm>
            <a:custGeom>
              <a:rect b="b" l="l" r="r" t="t"/>
              <a:pathLst>
                <a:path extrusionOk="0" h="1381326" w="9990535">
                  <a:moveTo>
                    <a:pt x="0" y="0"/>
                  </a:moveTo>
                  <a:lnTo>
                    <a:pt x="9990535" y="0"/>
                  </a:lnTo>
                  <a:lnTo>
                    <a:pt x="9990535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9990535" cy="1419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Purpose of the Project</a:t>
              </a:r>
              <a:endParaRPr/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943124" y="5526286"/>
            <a:ext cx="8070342" cy="1611058"/>
            <a:chOff x="0" y="0"/>
            <a:chExt cx="10760456" cy="2148078"/>
          </a:xfrm>
        </p:grpSpPr>
        <p:sp>
          <p:nvSpPr>
            <p:cNvPr id="105" name="Google Shape;105;p14"/>
            <p:cNvSpPr/>
            <p:nvPr/>
          </p:nvSpPr>
          <p:spPr>
            <a:xfrm>
              <a:off x="6350" y="6350"/>
              <a:ext cx="10747756" cy="2135378"/>
            </a:xfrm>
            <a:custGeom>
              <a:rect b="b" l="l" r="r" t="t"/>
              <a:pathLst>
                <a:path extrusionOk="0" h="2135378" w="10747756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0" y="0"/>
              <a:ext cx="10760456" cy="2148078"/>
            </a:xfrm>
            <a:custGeom>
              <a:rect b="b" l="l" r="r" t="t"/>
              <a:pathLst>
                <a:path extrusionOk="0" h="2148078" w="10760456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1228130" y="5789860"/>
            <a:ext cx="3563391" cy="466725"/>
            <a:chOff x="0" y="-28575"/>
            <a:chExt cx="4751188" cy="6223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Identify Plates</a:t>
              </a: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228130" y="6361808"/>
            <a:ext cx="7500342" cy="490538"/>
            <a:chOff x="0" y="-76200"/>
            <a:chExt cx="10000457" cy="65405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0000457" cy="577850"/>
            </a:xfrm>
            <a:custGeom>
              <a:rect b="b" l="l" r="r" t="t"/>
              <a:pathLst>
                <a:path extrusionOk="0" h="57785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and localize vehicle license plates in images</a:t>
              </a:r>
              <a:endParaRPr/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274671" y="5526286"/>
            <a:ext cx="8070342" cy="1611058"/>
            <a:chOff x="0" y="0"/>
            <a:chExt cx="10760456" cy="2148078"/>
          </a:xfrm>
        </p:grpSpPr>
        <p:sp>
          <p:nvSpPr>
            <p:cNvPr id="114" name="Google Shape;114;p14"/>
            <p:cNvSpPr/>
            <p:nvPr/>
          </p:nvSpPr>
          <p:spPr>
            <a:xfrm>
              <a:off x="6350" y="6350"/>
              <a:ext cx="10747756" cy="2135378"/>
            </a:xfrm>
            <a:custGeom>
              <a:rect b="b" l="l" r="r" t="t"/>
              <a:pathLst>
                <a:path extrusionOk="0" h="2135378" w="10747756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0" y="0"/>
              <a:ext cx="10760456" cy="2148078"/>
            </a:xfrm>
            <a:custGeom>
              <a:rect b="b" l="l" r="r" t="t"/>
              <a:pathLst>
                <a:path extrusionOk="0" h="2148078" w="10760456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4"/>
          <p:cNvGrpSpPr/>
          <p:nvPr/>
        </p:nvGrpSpPr>
        <p:grpSpPr>
          <a:xfrm>
            <a:off x="9559678" y="5789860"/>
            <a:ext cx="3563391" cy="466725"/>
            <a:chOff x="0" y="-28575"/>
            <a:chExt cx="4751188" cy="622300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Extract Text</a:t>
              </a:r>
              <a:endParaRPr/>
            </a:p>
          </p:txBody>
        </p:sp>
      </p:grpSp>
      <p:grpSp>
        <p:nvGrpSpPr>
          <p:cNvPr id="119" name="Google Shape;119;p14"/>
          <p:cNvGrpSpPr/>
          <p:nvPr/>
        </p:nvGrpSpPr>
        <p:grpSpPr>
          <a:xfrm>
            <a:off x="9559678" y="6361808"/>
            <a:ext cx="7500342" cy="490538"/>
            <a:chOff x="0" y="-76200"/>
            <a:chExt cx="10000457" cy="654050"/>
          </a:xfrm>
        </p:grpSpPr>
        <p:sp>
          <p:nvSpPr>
            <p:cNvPr id="120" name="Google Shape;120;p14"/>
            <p:cNvSpPr/>
            <p:nvPr/>
          </p:nvSpPr>
          <p:spPr>
            <a:xfrm>
              <a:off x="0" y="0"/>
              <a:ext cx="10000457" cy="577850"/>
            </a:xfrm>
            <a:custGeom>
              <a:rect b="b" l="l" r="r" t="t"/>
              <a:pathLst>
                <a:path extrusionOk="0" h="57785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1" name="Google Shape;121;p14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plate images into readable text using OCR</a:t>
              </a:r>
              <a:endParaRPr/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943124" y="7398544"/>
            <a:ext cx="8070342" cy="2044446"/>
            <a:chOff x="0" y="0"/>
            <a:chExt cx="10760456" cy="2725928"/>
          </a:xfrm>
        </p:grpSpPr>
        <p:sp>
          <p:nvSpPr>
            <p:cNvPr id="123" name="Google Shape;123;p14"/>
            <p:cNvSpPr/>
            <p:nvPr/>
          </p:nvSpPr>
          <p:spPr>
            <a:xfrm>
              <a:off x="6350" y="6350"/>
              <a:ext cx="10747756" cy="2713228"/>
            </a:xfrm>
            <a:custGeom>
              <a:rect b="b" l="l" r="r" t="t"/>
              <a:pathLst>
                <a:path extrusionOk="0" h="2713228" w="10747756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0" y="0"/>
              <a:ext cx="10760456" cy="2725928"/>
            </a:xfrm>
            <a:custGeom>
              <a:rect b="b" l="l" r="r" t="t"/>
              <a:pathLst>
                <a:path extrusionOk="0" h="2725928" w="10760456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1228130" y="7662119"/>
            <a:ext cx="3563391" cy="466725"/>
            <a:chOff x="0" y="-28575"/>
            <a:chExt cx="4751188" cy="622300"/>
          </a:xfrm>
        </p:grpSpPr>
        <p:sp>
          <p:nvSpPr>
            <p:cNvPr id="126" name="Google Shape;126;p14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Automate Data</a:t>
              </a:r>
              <a:endParaRPr/>
            </a:p>
          </p:txBody>
        </p:sp>
      </p:grpSp>
      <p:grpSp>
        <p:nvGrpSpPr>
          <p:cNvPr id="128" name="Google Shape;128;p14"/>
          <p:cNvGrpSpPr/>
          <p:nvPr/>
        </p:nvGrpSpPr>
        <p:grpSpPr>
          <a:xfrm>
            <a:off x="1228130" y="8234065"/>
            <a:ext cx="7500342" cy="923925"/>
            <a:chOff x="0" y="-76200"/>
            <a:chExt cx="10000457" cy="1231900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0"/>
              <a:ext cx="10000457" cy="1155700"/>
            </a:xfrm>
            <a:custGeom>
              <a:rect b="b" l="l" r="r" t="t"/>
              <a:pathLst>
                <a:path extrusionOk="0" h="115570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0" name="Google Shape;130;p14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Facilitate automated vehicle tracking and record keeping</a:t>
              </a:r>
              <a:endParaRPr/>
            </a:p>
          </p:txBody>
        </p:sp>
      </p:grpSp>
      <p:grpSp>
        <p:nvGrpSpPr>
          <p:cNvPr id="131" name="Google Shape;131;p14"/>
          <p:cNvGrpSpPr/>
          <p:nvPr/>
        </p:nvGrpSpPr>
        <p:grpSpPr>
          <a:xfrm>
            <a:off x="9274671" y="7398544"/>
            <a:ext cx="8070342" cy="2044446"/>
            <a:chOff x="0" y="0"/>
            <a:chExt cx="10760456" cy="2725928"/>
          </a:xfrm>
        </p:grpSpPr>
        <p:sp>
          <p:nvSpPr>
            <p:cNvPr id="132" name="Google Shape;132;p14"/>
            <p:cNvSpPr/>
            <p:nvPr/>
          </p:nvSpPr>
          <p:spPr>
            <a:xfrm>
              <a:off x="6350" y="6350"/>
              <a:ext cx="10747756" cy="2713228"/>
            </a:xfrm>
            <a:custGeom>
              <a:rect b="b" l="l" r="r" t="t"/>
              <a:pathLst>
                <a:path extrusionOk="0" h="2713228" w="10747756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0" y="0"/>
              <a:ext cx="10760456" cy="2725928"/>
            </a:xfrm>
            <a:custGeom>
              <a:rect b="b" l="l" r="r" t="t"/>
              <a:pathLst>
                <a:path extrusionOk="0" h="2725928" w="10760456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9559678" y="7662119"/>
            <a:ext cx="3563391" cy="466725"/>
            <a:chOff x="0" y="-28575"/>
            <a:chExt cx="4751188" cy="6223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6" name="Google Shape;136;p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Real-Time Use</a:t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9559678" y="8234065"/>
            <a:ext cx="7500342" cy="923925"/>
            <a:chOff x="0" y="-76200"/>
            <a:chExt cx="10000457" cy="12319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10000457" cy="1155700"/>
            </a:xfrm>
            <a:custGeom>
              <a:rect b="b" l="l" r="r" t="t"/>
              <a:pathLst>
                <a:path extrusionOk="0" h="1155700" w="10000457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9" name="Google Shape;139;p14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quick decision-making in security and traffic systems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44" name="Google Shape;14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46" name="Google Shape;146;p15"/>
          <p:cNvGrpSpPr/>
          <p:nvPr/>
        </p:nvGrpSpPr>
        <p:grpSpPr>
          <a:xfrm>
            <a:off x="338459" y="677105"/>
            <a:ext cx="11002890" cy="1064570"/>
            <a:chOff x="0" y="-38100"/>
            <a:chExt cx="14670520" cy="1419426"/>
          </a:xfrm>
        </p:grpSpPr>
        <p:sp>
          <p:nvSpPr>
            <p:cNvPr id="147" name="Google Shape;147;p15"/>
            <p:cNvSpPr/>
            <p:nvPr/>
          </p:nvSpPr>
          <p:spPr>
            <a:xfrm>
              <a:off x="0" y="0"/>
              <a:ext cx="14670520" cy="1381326"/>
            </a:xfrm>
            <a:custGeom>
              <a:rect b="b" l="l" r="r" t="t"/>
              <a:pathLst>
                <a:path extrusionOk="0" h="1381326" w="14670520">
                  <a:moveTo>
                    <a:pt x="0" y="0"/>
                  </a:moveTo>
                  <a:lnTo>
                    <a:pt x="14670520" y="0"/>
                  </a:lnTo>
                  <a:lnTo>
                    <a:pt x="14670520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8" name="Google Shape;148;p15"/>
            <p:cNvSpPr txBox="1"/>
            <p:nvPr/>
          </p:nvSpPr>
          <p:spPr>
            <a:xfrm>
              <a:off x="0" y="-38100"/>
              <a:ext cx="14670520" cy="1419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 Google Colab Link for Code:</a:t>
              </a:r>
              <a:endParaRPr/>
            </a:p>
          </p:txBody>
        </p:sp>
      </p:grpSp>
      <p:grpSp>
        <p:nvGrpSpPr>
          <p:cNvPr id="149" name="Google Shape;149;p15"/>
          <p:cNvGrpSpPr/>
          <p:nvPr/>
        </p:nvGrpSpPr>
        <p:grpSpPr>
          <a:xfrm>
            <a:off x="509099" y="2232213"/>
            <a:ext cx="14878848" cy="1234415"/>
            <a:chOff x="0" y="-19050"/>
            <a:chExt cx="19838464" cy="1645886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0"/>
              <a:ext cx="19838464" cy="1626836"/>
            </a:xfrm>
            <a:custGeom>
              <a:rect b="b" l="l" r="r" t="t"/>
              <a:pathLst>
                <a:path extrusionOk="0" h="1626836" w="19838464">
                  <a:moveTo>
                    <a:pt x="0" y="0"/>
                  </a:moveTo>
                  <a:lnTo>
                    <a:pt x="19838464" y="0"/>
                  </a:lnTo>
                  <a:lnTo>
                    <a:pt x="19838464" y="1626836"/>
                  </a:lnTo>
                  <a:lnTo>
                    <a:pt x="0" y="16268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1" name="Google Shape;151;p15"/>
            <p:cNvSpPr txBox="1"/>
            <p:nvPr/>
          </p:nvSpPr>
          <p:spPr>
            <a:xfrm>
              <a:off x="0" y="-19050"/>
              <a:ext cx="19838464" cy="1645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62" u="sng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https://colab.research.google.com/drive/1cdtsVacTpSqdxQgL84hdfBBbhmQYF_sS#scrollTo=ljqc9Dt1_BiS</a:t>
              </a:r>
              <a:endParaRPr/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661499" y="3759282"/>
            <a:ext cx="7126932" cy="1064570"/>
            <a:chOff x="0" y="-38100"/>
            <a:chExt cx="9502577" cy="1419426"/>
          </a:xfrm>
        </p:grpSpPr>
        <p:sp>
          <p:nvSpPr>
            <p:cNvPr id="153" name="Google Shape;153;p15"/>
            <p:cNvSpPr/>
            <p:nvPr/>
          </p:nvSpPr>
          <p:spPr>
            <a:xfrm>
              <a:off x="0" y="0"/>
              <a:ext cx="9502577" cy="1381326"/>
            </a:xfrm>
            <a:custGeom>
              <a:rect b="b" l="l" r="r" t="t"/>
              <a:pathLst>
                <a:path extrusionOk="0" h="1381326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4" name="Google Shape;154;p15"/>
            <p:cNvSpPr txBox="1"/>
            <p:nvPr/>
          </p:nvSpPr>
          <p:spPr>
            <a:xfrm>
              <a:off x="0" y="-38100"/>
              <a:ext cx="9502577" cy="1419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Dataset link:</a:t>
              </a:r>
              <a:endParaRPr/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661499" y="5122069"/>
            <a:ext cx="16597801" cy="1344907"/>
            <a:chOff x="0" y="-28575"/>
            <a:chExt cx="22130402" cy="1793210"/>
          </a:xfrm>
        </p:grpSpPr>
        <p:sp>
          <p:nvSpPr>
            <p:cNvPr id="156" name="Google Shape;156;p15"/>
            <p:cNvSpPr/>
            <p:nvPr/>
          </p:nvSpPr>
          <p:spPr>
            <a:xfrm>
              <a:off x="0" y="0"/>
              <a:ext cx="22130401" cy="1764635"/>
            </a:xfrm>
            <a:custGeom>
              <a:rect b="b" l="l" r="r" t="t"/>
              <a:pathLst>
                <a:path extrusionOk="0" h="1764635" w="22130401">
                  <a:moveTo>
                    <a:pt x="0" y="0"/>
                  </a:moveTo>
                  <a:lnTo>
                    <a:pt x="22130401" y="0"/>
                  </a:lnTo>
                  <a:lnTo>
                    <a:pt x="22130401" y="1764635"/>
                  </a:lnTo>
                  <a:lnTo>
                    <a:pt x="0" y="1764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7" name="Google Shape;157;p15"/>
            <p:cNvSpPr txBox="1"/>
            <p:nvPr/>
          </p:nvSpPr>
          <p:spPr>
            <a:xfrm>
              <a:off x="0" y="-28575"/>
              <a:ext cx="22130402" cy="179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862" u="sng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https://www.kaggle.com/datasets/dataclusterlabs/indian-number-plates-dataset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2" name="Google Shape;162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64" name="Google Shape;164;p16"/>
          <p:cNvGrpSpPr/>
          <p:nvPr/>
        </p:nvGrpSpPr>
        <p:grpSpPr>
          <a:xfrm>
            <a:off x="435967" y="554683"/>
            <a:ext cx="7126932" cy="919460"/>
            <a:chOff x="0" y="-38100"/>
            <a:chExt cx="9502577" cy="1225947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9502577" cy="1187847"/>
            </a:xfrm>
            <a:custGeom>
              <a:rect b="b" l="l" r="r" t="t"/>
              <a:pathLst>
                <a:path extrusionOk="0"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Tools &amp; Libraries Used</a:t>
              </a:r>
              <a:endParaRPr/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947886" y="2338335"/>
            <a:ext cx="3563391" cy="466725"/>
            <a:chOff x="0" y="-28575"/>
            <a:chExt cx="4751188" cy="622300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Python</a:t>
              </a:r>
              <a:endParaRPr/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908892" y="3440163"/>
            <a:ext cx="3602385" cy="1357312"/>
            <a:chOff x="0" y="-76200"/>
            <a:chExt cx="4803180" cy="1809750"/>
          </a:xfrm>
        </p:grpSpPr>
        <p:sp>
          <p:nvSpPr>
            <p:cNvPr id="171" name="Google Shape;171;p16"/>
            <p:cNvSpPr/>
            <p:nvPr/>
          </p:nvSpPr>
          <p:spPr>
            <a:xfrm>
              <a:off x="0" y="0"/>
              <a:ext cx="4803180" cy="1733550"/>
            </a:xfrm>
            <a:custGeom>
              <a:rect b="b" l="l" r="r" t="t"/>
              <a:pathLst>
                <a:path extrusionOk="0"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2" name="Google Shape;172;p16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language for image processing and integration</a:t>
              </a: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4830559" y="2338335"/>
            <a:ext cx="3563391" cy="466725"/>
            <a:chOff x="0" y="-28575"/>
            <a:chExt cx="4751188" cy="622300"/>
          </a:xfrm>
        </p:grpSpPr>
        <p:sp>
          <p:nvSpPr>
            <p:cNvPr id="174" name="Google Shape;174;p16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5" name="Google Shape;175;p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OpenCV</a:t>
              </a: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4830559" y="3440162"/>
            <a:ext cx="3602385" cy="1357312"/>
            <a:chOff x="0" y="-76200"/>
            <a:chExt cx="4803180" cy="1809750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4803180" cy="1733550"/>
            </a:xfrm>
            <a:custGeom>
              <a:rect b="b" l="l" r="r" t="t"/>
              <a:pathLst>
                <a:path extrusionOk="0"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8" name="Google Shape;178;p16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manipulation and plate detection algorithms</a:t>
              </a:r>
              <a:endParaRPr/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8957004" y="2338335"/>
            <a:ext cx="3563391" cy="466725"/>
            <a:chOff x="0" y="-28575"/>
            <a:chExt cx="4751188" cy="622300"/>
          </a:xfrm>
        </p:grpSpPr>
        <p:sp>
          <p:nvSpPr>
            <p:cNvPr id="180" name="Google Shape;180;p16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1" name="Google Shape;181;p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Tesseract OCR</a:t>
              </a:r>
              <a:endParaRPr/>
            </a:p>
          </p:txBody>
        </p:sp>
      </p:grpSp>
      <p:grpSp>
        <p:nvGrpSpPr>
          <p:cNvPr id="182" name="Google Shape;182;p16"/>
          <p:cNvGrpSpPr/>
          <p:nvPr/>
        </p:nvGrpSpPr>
        <p:grpSpPr>
          <a:xfrm>
            <a:off x="8918010" y="3440163"/>
            <a:ext cx="3602385" cy="1357312"/>
            <a:chOff x="0" y="-76200"/>
            <a:chExt cx="4803180" cy="1809750"/>
          </a:xfrm>
        </p:grpSpPr>
        <p:sp>
          <p:nvSpPr>
            <p:cNvPr id="183" name="Google Shape;183;p16"/>
            <p:cNvSpPr/>
            <p:nvPr/>
          </p:nvSpPr>
          <p:spPr>
            <a:xfrm>
              <a:off x="0" y="0"/>
              <a:ext cx="4803180" cy="1733550"/>
            </a:xfrm>
            <a:custGeom>
              <a:rect b="b" l="l" r="r" t="t"/>
              <a:pathLst>
                <a:path extrusionOk="0" h="17335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4" name="Google Shape;184;p16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optical character recognition for text extraction</a:t>
              </a:r>
              <a:endParaRPr/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13082370" y="2338335"/>
            <a:ext cx="3563391" cy="466725"/>
            <a:chOff x="0" y="-28575"/>
            <a:chExt cx="4751188" cy="622300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NumPy</a:t>
              </a:r>
              <a:endParaRPr/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13082370" y="3440163"/>
            <a:ext cx="3602385" cy="923925"/>
            <a:chOff x="0" y="-76200"/>
            <a:chExt cx="4803180" cy="123190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803180" cy="1155700"/>
            </a:xfrm>
            <a:custGeom>
              <a:rect b="b" l="l" r="r" t="t"/>
              <a:pathLst>
                <a:path extrusionOk="0"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16"/>
            <p:cNvSpPr txBox="1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 operations and data handling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95" name="Google Shape;195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97" name="Google Shape;197;p17"/>
          <p:cNvGrpSpPr/>
          <p:nvPr/>
        </p:nvGrpSpPr>
        <p:grpSpPr>
          <a:xfrm>
            <a:off x="882402" y="666006"/>
            <a:ext cx="8174088" cy="857994"/>
            <a:chOff x="0" y="-38100"/>
            <a:chExt cx="10898784" cy="1143992"/>
          </a:xfrm>
        </p:grpSpPr>
        <p:sp>
          <p:nvSpPr>
            <p:cNvPr id="198" name="Google Shape;198;p17"/>
            <p:cNvSpPr/>
            <p:nvPr/>
          </p:nvSpPr>
          <p:spPr>
            <a:xfrm>
              <a:off x="0" y="0"/>
              <a:ext cx="10898784" cy="1105892"/>
            </a:xfrm>
            <a:custGeom>
              <a:rect b="b" l="l" r="r" t="t"/>
              <a:pathLst>
                <a:path extrusionOk="0" h="1105892" w="10898784">
                  <a:moveTo>
                    <a:pt x="0" y="0"/>
                  </a:moveTo>
                  <a:lnTo>
                    <a:pt x="10898784" y="0"/>
                  </a:lnTo>
                  <a:lnTo>
                    <a:pt x="10898784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9" name="Google Shape;199;p17"/>
            <p:cNvSpPr txBox="1"/>
            <p:nvPr/>
          </p:nvSpPr>
          <p:spPr>
            <a:xfrm>
              <a:off x="0" y="-38100"/>
              <a:ext cx="10898783" cy="1143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3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187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How It Works: Step-by-Step</a:t>
              </a:r>
              <a:endParaRPr/>
            </a:p>
          </p:txBody>
        </p:sp>
      </p:grpSp>
      <p:sp>
        <p:nvSpPr>
          <p:cNvPr descr="preencoded.png" id="200" name="Google Shape;200;p17"/>
          <p:cNvSpPr/>
          <p:nvPr/>
        </p:nvSpPr>
        <p:spPr>
          <a:xfrm>
            <a:off x="882402" y="2028230"/>
            <a:ext cx="1260722" cy="1512838"/>
          </a:xfrm>
          <a:custGeom>
            <a:rect b="b" l="l" r="r" t="t"/>
            <a:pathLst>
              <a:path extrusionOk="0"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8" l="0" r="0" t="-189"/>
            </a:stretch>
          </a:blipFill>
          <a:ln>
            <a:noFill/>
          </a:ln>
        </p:spPr>
      </p:sp>
      <p:grpSp>
        <p:nvGrpSpPr>
          <p:cNvPr id="201" name="Google Shape;201;p17"/>
          <p:cNvGrpSpPr/>
          <p:nvPr/>
        </p:nvGrpSpPr>
        <p:grpSpPr>
          <a:xfrm>
            <a:off x="2521298" y="2266058"/>
            <a:ext cx="3317676" cy="428922"/>
            <a:chOff x="0" y="-19050"/>
            <a:chExt cx="4423568" cy="571897"/>
          </a:xfrm>
        </p:grpSpPr>
        <p:sp>
          <p:nvSpPr>
            <p:cNvPr id="202" name="Google Shape;202;p17"/>
            <p:cNvSpPr/>
            <p:nvPr/>
          </p:nvSpPr>
          <p:spPr>
            <a:xfrm>
              <a:off x="0" y="0"/>
              <a:ext cx="4423568" cy="552847"/>
            </a:xfrm>
            <a:custGeom>
              <a:rect b="b" l="l" r="r" t="t"/>
              <a:pathLst>
                <a:path extrusionOk="0"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3" name="Google Shape;203;p17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62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Load Image</a:t>
              </a:r>
              <a:endParaRPr/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2521298" y="2781895"/>
            <a:ext cx="14884301" cy="467618"/>
            <a:chOff x="0" y="-85725"/>
            <a:chExt cx="19845735" cy="623490"/>
          </a:xfrm>
        </p:grpSpPr>
        <p:sp>
          <p:nvSpPr>
            <p:cNvPr id="205" name="Google Shape;205;p17"/>
            <p:cNvSpPr/>
            <p:nvPr/>
          </p:nvSpPr>
          <p:spPr>
            <a:xfrm>
              <a:off x="0" y="0"/>
              <a:ext cx="19845734" cy="537765"/>
            </a:xfrm>
            <a:custGeom>
              <a:rect b="b" l="l" r="r" t="t"/>
              <a:pathLst>
                <a:path extrusionOk="0"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6" name="Google Shape;206;p17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vehicle photo or video frame</a:t>
              </a:r>
              <a:endParaRPr/>
            </a:p>
          </p:txBody>
        </p:sp>
      </p:grpSp>
      <p:sp>
        <p:nvSpPr>
          <p:cNvPr descr="preencoded.png" id="207" name="Google Shape;207;p17"/>
          <p:cNvSpPr/>
          <p:nvPr/>
        </p:nvSpPr>
        <p:spPr>
          <a:xfrm>
            <a:off x="882402" y="3541067"/>
            <a:ext cx="1260722" cy="1512838"/>
          </a:xfrm>
          <a:custGeom>
            <a:rect b="b" l="l" r="r" t="t"/>
            <a:pathLst>
              <a:path extrusionOk="0"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88" l="0" r="0" t="-189"/>
            </a:stretch>
          </a:blipFill>
          <a:ln>
            <a:noFill/>
          </a:ln>
        </p:spPr>
      </p:sp>
      <p:grpSp>
        <p:nvGrpSpPr>
          <p:cNvPr id="208" name="Google Shape;208;p17"/>
          <p:cNvGrpSpPr/>
          <p:nvPr/>
        </p:nvGrpSpPr>
        <p:grpSpPr>
          <a:xfrm>
            <a:off x="2521298" y="3778895"/>
            <a:ext cx="3317676" cy="428922"/>
            <a:chOff x="0" y="-19050"/>
            <a:chExt cx="4423568" cy="571897"/>
          </a:xfrm>
        </p:grpSpPr>
        <p:sp>
          <p:nvSpPr>
            <p:cNvPr id="209" name="Google Shape;209;p17"/>
            <p:cNvSpPr/>
            <p:nvPr/>
          </p:nvSpPr>
          <p:spPr>
            <a:xfrm>
              <a:off x="0" y="0"/>
              <a:ext cx="4423568" cy="552847"/>
            </a:xfrm>
            <a:custGeom>
              <a:rect b="b" l="l" r="r" t="t"/>
              <a:pathLst>
                <a:path extrusionOk="0"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0" name="Google Shape;210;p17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62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Preprocessing</a:t>
              </a:r>
              <a:endParaRPr/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2521298" y="4294734"/>
            <a:ext cx="14884301" cy="467618"/>
            <a:chOff x="0" y="-85725"/>
            <a:chExt cx="19845735" cy="623490"/>
          </a:xfrm>
        </p:grpSpPr>
        <p:sp>
          <p:nvSpPr>
            <p:cNvPr id="212" name="Google Shape;212;p17"/>
            <p:cNvSpPr/>
            <p:nvPr/>
          </p:nvSpPr>
          <p:spPr>
            <a:xfrm>
              <a:off x="0" y="0"/>
              <a:ext cx="19845734" cy="537765"/>
            </a:xfrm>
            <a:custGeom>
              <a:rect b="b" l="l" r="r" t="t"/>
              <a:pathLst>
                <a:path extrusionOk="0"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3" name="Google Shape;213;p17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to grayscale and apply noise reduction</a:t>
              </a:r>
              <a:endParaRPr/>
            </a:p>
          </p:txBody>
        </p:sp>
      </p:grpSp>
      <p:sp>
        <p:nvSpPr>
          <p:cNvPr descr="preencoded.png" id="214" name="Google Shape;214;p17"/>
          <p:cNvSpPr/>
          <p:nvPr/>
        </p:nvSpPr>
        <p:spPr>
          <a:xfrm>
            <a:off x="882402" y="5053905"/>
            <a:ext cx="1260722" cy="1512838"/>
          </a:xfrm>
          <a:custGeom>
            <a:rect b="b" l="l" r="r" t="t"/>
            <a:pathLst>
              <a:path extrusionOk="0"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8" l="0" r="0" t="-189"/>
            </a:stretch>
          </a:blipFill>
          <a:ln>
            <a:noFill/>
          </a:ln>
        </p:spPr>
      </p:sp>
      <p:grpSp>
        <p:nvGrpSpPr>
          <p:cNvPr id="215" name="Google Shape;215;p17"/>
          <p:cNvGrpSpPr/>
          <p:nvPr/>
        </p:nvGrpSpPr>
        <p:grpSpPr>
          <a:xfrm>
            <a:off x="2521298" y="5291733"/>
            <a:ext cx="3317676" cy="428922"/>
            <a:chOff x="0" y="-19050"/>
            <a:chExt cx="4423568" cy="571897"/>
          </a:xfrm>
        </p:grpSpPr>
        <p:sp>
          <p:nvSpPr>
            <p:cNvPr id="216" name="Google Shape;216;p17"/>
            <p:cNvSpPr/>
            <p:nvPr/>
          </p:nvSpPr>
          <p:spPr>
            <a:xfrm>
              <a:off x="0" y="0"/>
              <a:ext cx="4423568" cy="552847"/>
            </a:xfrm>
            <a:custGeom>
              <a:rect b="b" l="l" r="r" t="t"/>
              <a:pathLst>
                <a:path extrusionOk="0"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7" name="Google Shape;217;p17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62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Plate Detection</a:t>
              </a:r>
              <a:endParaRPr/>
            </a:p>
          </p:txBody>
        </p:sp>
      </p:grpSp>
      <p:grpSp>
        <p:nvGrpSpPr>
          <p:cNvPr id="218" name="Google Shape;218;p17"/>
          <p:cNvGrpSpPr/>
          <p:nvPr/>
        </p:nvGrpSpPr>
        <p:grpSpPr>
          <a:xfrm>
            <a:off x="2521298" y="5807571"/>
            <a:ext cx="14884301" cy="467618"/>
            <a:chOff x="0" y="-85725"/>
            <a:chExt cx="19845735" cy="623490"/>
          </a:xfrm>
        </p:grpSpPr>
        <p:sp>
          <p:nvSpPr>
            <p:cNvPr id="219" name="Google Shape;219;p17"/>
            <p:cNvSpPr/>
            <p:nvPr/>
          </p:nvSpPr>
          <p:spPr>
            <a:xfrm>
              <a:off x="0" y="0"/>
              <a:ext cx="19845734" cy="537765"/>
            </a:xfrm>
            <a:custGeom>
              <a:rect b="b" l="l" r="r" t="t"/>
              <a:pathLst>
                <a:path extrusionOk="0"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0" name="Google Shape;220;p17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contour detection and filtering to locate plate</a:t>
              </a:r>
              <a:endParaRPr/>
            </a:p>
          </p:txBody>
        </p:sp>
      </p:grpSp>
      <p:sp>
        <p:nvSpPr>
          <p:cNvPr descr="preencoded.png" id="221" name="Google Shape;221;p17"/>
          <p:cNvSpPr/>
          <p:nvPr/>
        </p:nvSpPr>
        <p:spPr>
          <a:xfrm>
            <a:off x="882402" y="6566744"/>
            <a:ext cx="1260722" cy="1512838"/>
          </a:xfrm>
          <a:custGeom>
            <a:rect b="b" l="l" r="r" t="t"/>
            <a:pathLst>
              <a:path extrusionOk="0"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88" l="0" r="0" t="-189"/>
            </a:stretch>
          </a:blipFill>
          <a:ln>
            <a:noFill/>
          </a:ln>
        </p:spPr>
      </p:sp>
      <p:grpSp>
        <p:nvGrpSpPr>
          <p:cNvPr id="222" name="Google Shape;222;p17"/>
          <p:cNvGrpSpPr/>
          <p:nvPr/>
        </p:nvGrpSpPr>
        <p:grpSpPr>
          <a:xfrm>
            <a:off x="2521298" y="6804572"/>
            <a:ext cx="3611016" cy="428922"/>
            <a:chOff x="0" y="-19050"/>
            <a:chExt cx="4814688" cy="571897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4814688" cy="552847"/>
            </a:xfrm>
            <a:custGeom>
              <a:rect b="b" l="l" r="r" t="t"/>
              <a:pathLst>
                <a:path extrusionOk="0" h="552847" w="4814688">
                  <a:moveTo>
                    <a:pt x="0" y="0"/>
                  </a:moveTo>
                  <a:lnTo>
                    <a:pt x="4814688" y="0"/>
                  </a:lnTo>
                  <a:lnTo>
                    <a:pt x="481468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4" name="Google Shape;224;p17"/>
            <p:cNvSpPr txBox="1"/>
            <p:nvPr/>
          </p:nvSpPr>
          <p:spPr>
            <a:xfrm>
              <a:off x="0" y="-19050"/>
              <a:ext cx="4814688" cy="571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62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Character Segmentation</a:t>
              </a: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2521298" y="7320408"/>
            <a:ext cx="14884301" cy="467618"/>
            <a:chOff x="0" y="-85725"/>
            <a:chExt cx="19845735" cy="62349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0"/>
              <a:ext cx="19845734" cy="537765"/>
            </a:xfrm>
            <a:custGeom>
              <a:rect b="b" l="l" r="r" t="t"/>
              <a:pathLst>
                <a:path extrusionOk="0"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7" name="Google Shape;227;p17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Isolate characters for recognition</a:t>
              </a:r>
              <a:endParaRPr/>
            </a:p>
          </p:txBody>
        </p:sp>
      </p:grpSp>
      <p:sp>
        <p:nvSpPr>
          <p:cNvPr descr="preencoded.png" id="228" name="Google Shape;228;p17"/>
          <p:cNvSpPr/>
          <p:nvPr/>
        </p:nvSpPr>
        <p:spPr>
          <a:xfrm>
            <a:off x="882402" y="8079581"/>
            <a:ext cx="1260722" cy="1512838"/>
          </a:xfrm>
          <a:custGeom>
            <a:rect b="b" l="l" r="r" t="t"/>
            <a:pathLst>
              <a:path extrusionOk="0"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88" l="0" r="0" t="-189"/>
            </a:stretch>
          </a:blipFill>
          <a:ln>
            <a:noFill/>
          </a:ln>
        </p:spPr>
      </p:sp>
      <p:grpSp>
        <p:nvGrpSpPr>
          <p:cNvPr id="229" name="Google Shape;229;p17"/>
          <p:cNvGrpSpPr/>
          <p:nvPr/>
        </p:nvGrpSpPr>
        <p:grpSpPr>
          <a:xfrm>
            <a:off x="2521298" y="8317409"/>
            <a:ext cx="3317676" cy="428922"/>
            <a:chOff x="0" y="-19050"/>
            <a:chExt cx="4423568" cy="571897"/>
          </a:xfrm>
        </p:grpSpPr>
        <p:sp>
          <p:nvSpPr>
            <p:cNvPr id="230" name="Google Shape;230;p17"/>
            <p:cNvSpPr/>
            <p:nvPr/>
          </p:nvSpPr>
          <p:spPr>
            <a:xfrm>
              <a:off x="0" y="0"/>
              <a:ext cx="4423568" cy="552847"/>
            </a:xfrm>
            <a:custGeom>
              <a:rect b="b" l="l" r="r" t="t"/>
              <a:pathLst>
                <a:path extrusionOk="0"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1" name="Google Shape;231;p17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6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62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OCR Extraction</a:t>
              </a:r>
              <a:endParaRPr/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2521298" y="8833247"/>
            <a:ext cx="14884301" cy="467618"/>
            <a:chOff x="0" y="-85725"/>
            <a:chExt cx="19845735" cy="623490"/>
          </a:xfrm>
        </p:grpSpPr>
        <p:sp>
          <p:nvSpPr>
            <p:cNvPr id="233" name="Google Shape;233;p17"/>
            <p:cNvSpPr/>
            <p:nvPr/>
          </p:nvSpPr>
          <p:spPr>
            <a:xfrm>
              <a:off x="0" y="0"/>
              <a:ext cx="19845734" cy="537765"/>
            </a:xfrm>
            <a:custGeom>
              <a:rect b="b" l="l" r="r" t="t"/>
              <a:pathLst>
                <a:path extrusionOk="0"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4" name="Google Shape;234;p17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3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37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Recognize text from segmented characters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39" name="Google Shape;23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41" name="Google Shape;241;p18"/>
          <p:cNvGrpSpPr/>
          <p:nvPr/>
        </p:nvGrpSpPr>
        <p:grpSpPr>
          <a:xfrm>
            <a:off x="373410" y="405706"/>
            <a:ext cx="8770590" cy="919460"/>
            <a:chOff x="0" y="-38100"/>
            <a:chExt cx="11694120" cy="1225947"/>
          </a:xfrm>
        </p:grpSpPr>
        <p:sp>
          <p:nvSpPr>
            <p:cNvPr id="242" name="Google Shape;242;p18"/>
            <p:cNvSpPr/>
            <p:nvPr/>
          </p:nvSpPr>
          <p:spPr>
            <a:xfrm>
              <a:off x="0" y="0"/>
              <a:ext cx="11694120" cy="1187847"/>
            </a:xfrm>
            <a:custGeom>
              <a:rect b="b" l="l" r="r" t="t"/>
              <a:pathLst>
                <a:path extrusionOk="0" h="1187847" w="11694120">
                  <a:moveTo>
                    <a:pt x="0" y="0"/>
                  </a:moveTo>
                  <a:lnTo>
                    <a:pt x="11694120" y="0"/>
                  </a:lnTo>
                  <a:lnTo>
                    <a:pt x="1169412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3" name="Google Shape;243;p18"/>
            <p:cNvSpPr txBox="1"/>
            <p:nvPr/>
          </p:nvSpPr>
          <p:spPr>
            <a:xfrm>
              <a:off x="0" y="-38100"/>
              <a:ext cx="11694120" cy="1225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Image Processing Workflow</a:t>
              </a:r>
              <a:endParaRPr/>
            </a:p>
          </p:txBody>
        </p:sp>
      </p:grpSp>
      <p:grpSp>
        <p:nvGrpSpPr>
          <p:cNvPr id="244" name="Google Shape;244;p18"/>
          <p:cNvGrpSpPr/>
          <p:nvPr/>
        </p:nvGrpSpPr>
        <p:grpSpPr>
          <a:xfrm>
            <a:off x="373410" y="2149032"/>
            <a:ext cx="16392228" cy="490538"/>
            <a:chOff x="0" y="-76200"/>
            <a:chExt cx="21856303" cy="654050"/>
          </a:xfrm>
        </p:grpSpPr>
        <p:sp>
          <p:nvSpPr>
            <p:cNvPr id="245" name="Google Shape;245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0237" lvl="1" marL="320477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Montserrat"/>
                <a:buAutoNum type="arabicPeriod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Mount Google Drive to access external files securely.</a:t>
              </a:r>
              <a:endParaRPr/>
            </a:p>
          </p:txBody>
        </p:sp>
      </p:grpSp>
      <p:grpSp>
        <p:nvGrpSpPr>
          <p:cNvPr id="247" name="Google Shape;247;p18"/>
          <p:cNvGrpSpPr/>
          <p:nvPr/>
        </p:nvGrpSpPr>
        <p:grpSpPr>
          <a:xfrm>
            <a:off x="373410" y="2947987"/>
            <a:ext cx="16392228" cy="490537"/>
            <a:chOff x="0" y="-76200"/>
            <a:chExt cx="21856303" cy="654050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9" name="Google Shape;249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0237" lvl="1" marL="320477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Montserrat"/>
                <a:buAutoNum type="arabicPeriod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 images stored in a designated Google Drive folder.</a:t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373410" y="3743325"/>
            <a:ext cx="16392228" cy="490538"/>
            <a:chOff x="0" y="-76200"/>
            <a:chExt cx="21856303" cy="65405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2" name="Google Shape;252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0237" lvl="1" marL="320477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Montserrat"/>
                <a:buAutoNum type="arabicPeriod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Required Libraries:</a:t>
              </a: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>
            <a:off x="533476" y="4530924"/>
            <a:ext cx="16392228" cy="490538"/>
            <a:chOff x="0" y="-76200"/>
            <a:chExt cx="21856303" cy="654050"/>
          </a:xfrm>
        </p:grpSpPr>
        <p:sp>
          <p:nvSpPr>
            <p:cNvPr id="254" name="Google Shape;254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5" name="Google Shape;255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49700" lvl="2" marL="749102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Arial"/>
                <a:buChar char="⚬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OpenCV for image processing.</a:t>
              </a:r>
              <a:endParaRPr/>
            </a:p>
          </p:txBody>
        </p:sp>
      </p:grpSp>
      <p:grpSp>
        <p:nvGrpSpPr>
          <p:cNvPr id="256" name="Google Shape;256;p18"/>
          <p:cNvGrpSpPr/>
          <p:nvPr/>
        </p:nvGrpSpPr>
        <p:grpSpPr>
          <a:xfrm>
            <a:off x="533476" y="5086350"/>
            <a:ext cx="16392228" cy="490538"/>
            <a:chOff x="0" y="-76200"/>
            <a:chExt cx="21856303" cy="654050"/>
          </a:xfrm>
        </p:grpSpPr>
        <p:sp>
          <p:nvSpPr>
            <p:cNvPr id="257" name="Google Shape;257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8" name="Google Shape;258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49700" lvl="2" marL="749102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Arial"/>
                <a:buChar char="⚬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EasyOCR for text recognition.</a:t>
              </a:r>
              <a:endParaRPr/>
            </a:p>
          </p:txBody>
        </p:sp>
      </p:grpSp>
      <p:grpSp>
        <p:nvGrpSpPr>
          <p:cNvPr id="259" name="Google Shape;259;p18"/>
          <p:cNvGrpSpPr/>
          <p:nvPr/>
        </p:nvGrpSpPr>
        <p:grpSpPr>
          <a:xfrm>
            <a:off x="533476" y="5881688"/>
            <a:ext cx="16392228" cy="490538"/>
            <a:chOff x="0" y="-76200"/>
            <a:chExt cx="21856303" cy="654050"/>
          </a:xfrm>
        </p:grpSpPr>
        <p:sp>
          <p:nvSpPr>
            <p:cNvPr id="260" name="Google Shape;260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1" name="Google Shape;261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0237" lvl="1" marL="320477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Montserrat"/>
                <a:buAutoNum type="arabicPeriod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 the path to the folder containing car number plate images.</a:t>
              </a:r>
              <a:endParaRPr/>
            </a:p>
          </p:txBody>
        </p:sp>
      </p:grpSp>
      <p:grpSp>
        <p:nvGrpSpPr>
          <p:cNvPr id="262" name="Google Shape;262;p18"/>
          <p:cNvGrpSpPr/>
          <p:nvPr/>
        </p:nvGrpSpPr>
        <p:grpSpPr>
          <a:xfrm>
            <a:off x="533476" y="6667500"/>
            <a:ext cx="16392228" cy="490538"/>
            <a:chOff x="0" y="-76200"/>
            <a:chExt cx="21856303" cy="654050"/>
          </a:xfrm>
        </p:grpSpPr>
        <p:sp>
          <p:nvSpPr>
            <p:cNvPr id="263" name="Google Shape;263;p18"/>
            <p:cNvSpPr/>
            <p:nvPr/>
          </p:nvSpPr>
          <p:spPr>
            <a:xfrm>
              <a:off x="0" y="0"/>
              <a:ext cx="21856303" cy="577850"/>
            </a:xfrm>
            <a:custGeom>
              <a:rect b="b" l="l" r="r" t="t"/>
              <a:pathLst>
                <a:path extrusionOk="0"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18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60237" lvl="1" marL="320477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Clr>
                  <a:srgbClr val="384653"/>
                </a:buClr>
                <a:buSzPts val="2125"/>
                <a:buFont typeface="Montserrat"/>
                <a:buAutoNum type="arabicPeriod"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each image sequentially in the folder, performing detection and recognition.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69" name="Google Shape;26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9"/>
          <p:cNvSpPr/>
          <p:nvPr/>
        </p:nvSpPr>
        <p:spPr>
          <a:xfrm>
            <a:off x="0" y="-20821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71" name="Google Shape;271;p19"/>
          <p:cNvGrpSpPr/>
          <p:nvPr/>
        </p:nvGrpSpPr>
        <p:grpSpPr>
          <a:xfrm>
            <a:off x="366796" y="440666"/>
            <a:ext cx="4426447" cy="673508"/>
            <a:chOff x="0" y="-19050"/>
            <a:chExt cx="5901929" cy="898010"/>
          </a:xfrm>
        </p:grpSpPr>
        <p:sp>
          <p:nvSpPr>
            <p:cNvPr id="272" name="Google Shape;272;p19"/>
            <p:cNvSpPr/>
            <p:nvPr/>
          </p:nvSpPr>
          <p:spPr>
            <a:xfrm>
              <a:off x="0" y="0"/>
              <a:ext cx="5901929" cy="878960"/>
            </a:xfrm>
            <a:custGeom>
              <a:rect b="b" l="l" r="r" t="t"/>
              <a:pathLst>
                <a:path extrusionOk="0" h="878960" w="5901929">
                  <a:moveTo>
                    <a:pt x="0" y="0"/>
                  </a:moveTo>
                  <a:lnTo>
                    <a:pt x="5901929" y="0"/>
                  </a:lnTo>
                  <a:lnTo>
                    <a:pt x="5901929" y="878960"/>
                  </a:lnTo>
                  <a:lnTo>
                    <a:pt x="0" y="87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3" name="Google Shape;273;p19"/>
            <p:cNvSpPr txBox="1"/>
            <p:nvPr/>
          </p:nvSpPr>
          <p:spPr>
            <a:xfrm>
              <a:off x="0" y="-19050"/>
              <a:ext cx="5901928" cy="898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4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37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Output Samples</a:t>
              </a:r>
              <a:endParaRPr/>
            </a:p>
          </p:txBody>
        </p:sp>
      </p:grpSp>
      <p:sp>
        <p:nvSpPr>
          <p:cNvPr descr="preencoded.png" id="274" name="Google Shape;274;p19"/>
          <p:cNvSpPr/>
          <p:nvPr/>
        </p:nvSpPr>
        <p:spPr>
          <a:xfrm>
            <a:off x="366796" y="4069825"/>
            <a:ext cx="7350177" cy="4542515"/>
          </a:xfrm>
          <a:custGeom>
            <a:rect b="b" l="l" r="r" t="t"/>
            <a:pathLst>
              <a:path extrusionOk="0" h="4542515" w="7350177">
                <a:moveTo>
                  <a:pt x="0" y="0"/>
                </a:moveTo>
                <a:lnTo>
                  <a:pt x="7350177" y="0"/>
                </a:lnTo>
                <a:lnTo>
                  <a:pt x="7350177" y="4542515"/>
                </a:lnTo>
                <a:lnTo>
                  <a:pt x="0" y="4542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2" l="0" r="0" t="-81"/>
            </a:stretch>
          </a:blipFill>
          <a:ln>
            <a:noFill/>
          </a:ln>
        </p:spPr>
      </p:sp>
      <p:grpSp>
        <p:nvGrpSpPr>
          <p:cNvPr id="275" name="Google Shape;275;p19"/>
          <p:cNvGrpSpPr/>
          <p:nvPr/>
        </p:nvGrpSpPr>
        <p:grpSpPr>
          <a:xfrm>
            <a:off x="366796" y="1746584"/>
            <a:ext cx="3992750" cy="515181"/>
            <a:chOff x="0" y="-19050"/>
            <a:chExt cx="5323667" cy="686909"/>
          </a:xfrm>
        </p:grpSpPr>
        <p:sp>
          <p:nvSpPr>
            <p:cNvPr id="276" name="Google Shape;276;p19"/>
            <p:cNvSpPr/>
            <p:nvPr/>
          </p:nvSpPr>
          <p:spPr>
            <a:xfrm>
              <a:off x="0" y="0"/>
              <a:ext cx="5323667" cy="667859"/>
            </a:xfrm>
            <a:custGeom>
              <a:rect b="b" l="l" r="r" t="t"/>
              <a:pathLst>
                <a:path extrusionOk="0" h="667859" w="5323667">
                  <a:moveTo>
                    <a:pt x="0" y="0"/>
                  </a:moveTo>
                  <a:lnTo>
                    <a:pt x="5323667" y="0"/>
                  </a:lnTo>
                  <a:lnTo>
                    <a:pt x="5323667" y="667859"/>
                  </a:lnTo>
                  <a:lnTo>
                    <a:pt x="0" y="667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7" name="Google Shape;277;p19"/>
            <p:cNvSpPr txBox="1"/>
            <p:nvPr/>
          </p:nvSpPr>
          <p:spPr>
            <a:xfrm>
              <a:off x="0" y="-19050"/>
              <a:ext cx="5323667" cy="686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9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8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Detection Highlight</a:t>
              </a:r>
              <a:endParaRPr/>
            </a:p>
          </p:txBody>
        </p:sp>
      </p:grpSp>
      <p:grpSp>
        <p:nvGrpSpPr>
          <p:cNvPr id="278" name="Google Shape;278;p19"/>
          <p:cNvGrpSpPr/>
          <p:nvPr/>
        </p:nvGrpSpPr>
        <p:grpSpPr>
          <a:xfrm>
            <a:off x="366796" y="2829633"/>
            <a:ext cx="12695486" cy="911281"/>
            <a:chOff x="0" y="-76200"/>
            <a:chExt cx="16927314" cy="1215042"/>
          </a:xfrm>
        </p:grpSpPr>
        <p:sp>
          <p:nvSpPr>
            <p:cNvPr id="279" name="Google Shape;279;p19"/>
            <p:cNvSpPr/>
            <p:nvPr/>
          </p:nvSpPr>
          <p:spPr>
            <a:xfrm>
              <a:off x="0" y="0"/>
              <a:ext cx="16927314" cy="1138842"/>
            </a:xfrm>
            <a:custGeom>
              <a:rect b="b" l="l" r="r" t="t"/>
              <a:pathLst>
                <a:path extrusionOk="0" h="1138842" w="16927314">
                  <a:moveTo>
                    <a:pt x="0" y="0"/>
                  </a:moveTo>
                  <a:lnTo>
                    <a:pt x="16927314" y="0"/>
                  </a:lnTo>
                  <a:lnTo>
                    <a:pt x="16927314" y="1138842"/>
                  </a:lnTo>
                  <a:lnTo>
                    <a:pt x="0" y="113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0" name="Google Shape;280;p19"/>
            <p:cNvSpPr txBox="1"/>
            <p:nvPr/>
          </p:nvSpPr>
          <p:spPr>
            <a:xfrm>
              <a:off x="0" y="-76200"/>
              <a:ext cx="16927313" cy="1215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71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12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Bounding box accuracy demonstrated</a:t>
              </a:r>
              <a:endParaRPr/>
            </a:p>
          </p:txBody>
        </p:sp>
      </p:grpSp>
      <p:sp>
        <p:nvSpPr>
          <p:cNvPr descr="preencoded.png" id="281" name="Google Shape;281;p19"/>
          <p:cNvSpPr/>
          <p:nvPr/>
        </p:nvSpPr>
        <p:spPr>
          <a:xfrm>
            <a:off x="10007787" y="4069825"/>
            <a:ext cx="7251513" cy="4481539"/>
          </a:xfrm>
          <a:custGeom>
            <a:rect b="b" l="l" r="r" t="t"/>
            <a:pathLst>
              <a:path extrusionOk="0" h="4481539" w="7251513">
                <a:moveTo>
                  <a:pt x="0" y="0"/>
                </a:moveTo>
                <a:lnTo>
                  <a:pt x="7251513" y="0"/>
                </a:lnTo>
                <a:lnTo>
                  <a:pt x="7251513" y="4481539"/>
                </a:lnTo>
                <a:lnTo>
                  <a:pt x="0" y="4481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2" l="0" r="0" t="-81"/>
            </a:stretch>
          </a:blipFill>
          <a:ln>
            <a:noFill/>
          </a:ln>
        </p:spPr>
      </p:sp>
      <p:grpSp>
        <p:nvGrpSpPr>
          <p:cNvPr id="282" name="Google Shape;282;p19"/>
          <p:cNvGrpSpPr/>
          <p:nvPr/>
        </p:nvGrpSpPr>
        <p:grpSpPr>
          <a:xfrm>
            <a:off x="10007787" y="1957279"/>
            <a:ext cx="4029732" cy="556278"/>
            <a:chOff x="0" y="-28575"/>
            <a:chExt cx="5372976" cy="741705"/>
          </a:xfrm>
        </p:grpSpPr>
        <p:sp>
          <p:nvSpPr>
            <p:cNvPr id="283" name="Google Shape;283;p19"/>
            <p:cNvSpPr/>
            <p:nvPr/>
          </p:nvSpPr>
          <p:spPr>
            <a:xfrm>
              <a:off x="0" y="0"/>
              <a:ext cx="5372976" cy="713130"/>
            </a:xfrm>
            <a:custGeom>
              <a:rect b="b" l="l" r="r" t="t"/>
              <a:pathLst>
                <a:path extrusionOk="0" h="713130" w="5372976">
                  <a:moveTo>
                    <a:pt x="0" y="0"/>
                  </a:moveTo>
                  <a:lnTo>
                    <a:pt x="5372976" y="0"/>
                  </a:lnTo>
                  <a:lnTo>
                    <a:pt x="5372976" y="713130"/>
                  </a:lnTo>
                  <a:lnTo>
                    <a:pt x="0" y="71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4" name="Google Shape;284;p19"/>
            <p:cNvSpPr txBox="1"/>
            <p:nvPr/>
          </p:nvSpPr>
          <p:spPr>
            <a:xfrm>
              <a:off x="0" y="-28575"/>
              <a:ext cx="5372976" cy="741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94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8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Text Extraction</a:t>
              </a: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>
            <a:off x="10007787" y="2919724"/>
            <a:ext cx="12695486" cy="731101"/>
            <a:chOff x="0" y="-76200"/>
            <a:chExt cx="16927314" cy="974802"/>
          </a:xfrm>
        </p:grpSpPr>
        <p:sp>
          <p:nvSpPr>
            <p:cNvPr id="286" name="Google Shape;286;p19"/>
            <p:cNvSpPr/>
            <p:nvPr/>
          </p:nvSpPr>
          <p:spPr>
            <a:xfrm>
              <a:off x="0" y="0"/>
              <a:ext cx="16927314" cy="898602"/>
            </a:xfrm>
            <a:custGeom>
              <a:rect b="b" l="l" r="r" t="t"/>
              <a:pathLst>
                <a:path extrusionOk="0" h="898602" w="16927314">
                  <a:moveTo>
                    <a:pt x="0" y="0"/>
                  </a:moveTo>
                  <a:lnTo>
                    <a:pt x="16927314" y="0"/>
                  </a:lnTo>
                  <a:lnTo>
                    <a:pt x="16927314" y="898602"/>
                  </a:lnTo>
                  <a:lnTo>
                    <a:pt x="0" y="898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7" name="Google Shape;287;p19"/>
            <p:cNvSpPr txBox="1"/>
            <p:nvPr/>
          </p:nvSpPr>
          <p:spPr>
            <a:xfrm>
              <a:off x="0" y="-76200"/>
              <a:ext cx="16927313" cy="974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71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12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readable string from image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92" name="Google Shape;292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descr="preencoded.png" id="294" name="Google Shape;294;p20"/>
          <p:cNvSpPr/>
          <p:nvPr/>
        </p:nvSpPr>
        <p:spPr>
          <a:xfrm>
            <a:off x="0" y="0"/>
            <a:ext cx="7200900" cy="10287000"/>
          </a:xfrm>
          <a:custGeom>
            <a:rect b="b" l="l" r="r" t="t"/>
            <a:pathLst>
              <a:path extrusionOk="0"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5" name="Google Shape;295;p20"/>
          <p:cNvGrpSpPr/>
          <p:nvPr/>
        </p:nvGrpSpPr>
        <p:grpSpPr>
          <a:xfrm>
            <a:off x="7805886" y="1385887"/>
            <a:ext cx="8023175" cy="919460"/>
            <a:chOff x="0" y="-38100"/>
            <a:chExt cx="10697567" cy="1225947"/>
          </a:xfrm>
        </p:grpSpPr>
        <p:sp>
          <p:nvSpPr>
            <p:cNvPr id="296" name="Google Shape;296;p20"/>
            <p:cNvSpPr/>
            <p:nvPr/>
          </p:nvSpPr>
          <p:spPr>
            <a:xfrm>
              <a:off x="0" y="0"/>
              <a:ext cx="10697566" cy="1187847"/>
            </a:xfrm>
            <a:custGeom>
              <a:rect b="b" l="l" r="r" t="t"/>
              <a:pathLst>
                <a:path extrusionOk="0" h="1187847" w="10697566">
                  <a:moveTo>
                    <a:pt x="0" y="0"/>
                  </a:moveTo>
                  <a:lnTo>
                    <a:pt x="10697566" y="0"/>
                  </a:lnTo>
                  <a:lnTo>
                    <a:pt x="1069756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7" name="Google Shape;297;p20"/>
            <p:cNvSpPr txBox="1"/>
            <p:nvPr/>
          </p:nvSpPr>
          <p:spPr>
            <a:xfrm>
              <a:off x="0" y="-38100"/>
              <a:ext cx="10697567" cy="1225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Applications &amp; Use Cases</a:t>
              </a:r>
              <a:endParaRPr/>
            </a:p>
          </p:txBody>
        </p:sp>
      </p:grpSp>
      <p:grpSp>
        <p:nvGrpSpPr>
          <p:cNvPr id="298" name="Google Shape;298;p20"/>
          <p:cNvGrpSpPr/>
          <p:nvPr/>
        </p:nvGrpSpPr>
        <p:grpSpPr>
          <a:xfrm>
            <a:off x="7801124" y="2706737"/>
            <a:ext cx="618840" cy="618840"/>
            <a:chOff x="0" y="0"/>
            <a:chExt cx="825119" cy="825119"/>
          </a:xfrm>
        </p:grpSpPr>
        <p:sp>
          <p:nvSpPr>
            <p:cNvPr id="299" name="Google Shape;299;p20"/>
            <p:cNvSpPr/>
            <p:nvPr/>
          </p:nvSpPr>
          <p:spPr>
            <a:xfrm>
              <a:off x="6350" y="6350"/>
              <a:ext cx="812419" cy="812419"/>
            </a:xfrm>
            <a:custGeom>
              <a:rect b="b" l="l" r="r" t="t"/>
              <a:pathLst>
                <a:path extrusionOk="0"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0" y="0"/>
              <a:ext cx="825119" cy="825119"/>
            </a:xfrm>
            <a:custGeom>
              <a:rect b="b" l="l" r="r" t="t"/>
              <a:pathLst>
                <a:path extrusionOk="0"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20"/>
          <p:cNvGrpSpPr/>
          <p:nvPr/>
        </p:nvGrpSpPr>
        <p:grpSpPr>
          <a:xfrm>
            <a:off x="8685908" y="2783087"/>
            <a:ext cx="3563391" cy="466725"/>
            <a:chOff x="0" y="-28575"/>
            <a:chExt cx="4751188" cy="622300"/>
          </a:xfrm>
        </p:grpSpPr>
        <p:sp>
          <p:nvSpPr>
            <p:cNvPr id="302" name="Google Shape;302;p20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3" name="Google Shape;303;p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Traffic Monitoring</a:t>
              </a:r>
              <a:endParaRPr/>
            </a:p>
          </p:txBody>
        </p:sp>
      </p:grpSp>
      <p:grpSp>
        <p:nvGrpSpPr>
          <p:cNvPr id="304" name="Google Shape;304;p20"/>
          <p:cNvGrpSpPr/>
          <p:nvPr/>
        </p:nvGrpSpPr>
        <p:grpSpPr>
          <a:xfrm>
            <a:off x="8685908" y="3355032"/>
            <a:ext cx="8654206" cy="490538"/>
            <a:chOff x="0" y="-76200"/>
            <a:chExt cx="11538942" cy="654050"/>
          </a:xfrm>
        </p:grpSpPr>
        <p:sp>
          <p:nvSpPr>
            <p:cNvPr id="305" name="Google Shape;305;p20"/>
            <p:cNvSpPr/>
            <p:nvPr/>
          </p:nvSpPr>
          <p:spPr>
            <a:xfrm>
              <a:off x="0" y="0"/>
              <a:ext cx="11538941" cy="577850"/>
            </a:xfrm>
            <a:custGeom>
              <a:rect b="b" l="l" r="r" t="t"/>
              <a:pathLst>
                <a:path extrusionOk="0"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6" name="Google Shape;306;p20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toll collection and vehicle counting</a:t>
              </a:r>
              <a:endParaRPr/>
            </a:p>
          </p:txBody>
        </p:sp>
      </p:grpSp>
      <p:grpSp>
        <p:nvGrpSpPr>
          <p:cNvPr id="307" name="Google Shape;307;p20"/>
          <p:cNvGrpSpPr/>
          <p:nvPr/>
        </p:nvGrpSpPr>
        <p:grpSpPr>
          <a:xfrm>
            <a:off x="7801124" y="4382392"/>
            <a:ext cx="618840" cy="618839"/>
            <a:chOff x="0" y="0"/>
            <a:chExt cx="825119" cy="825119"/>
          </a:xfrm>
        </p:grpSpPr>
        <p:sp>
          <p:nvSpPr>
            <p:cNvPr id="308" name="Google Shape;308;p20"/>
            <p:cNvSpPr/>
            <p:nvPr/>
          </p:nvSpPr>
          <p:spPr>
            <a:xfrm>
              <a:off x="6350" y="6350"/>
              <a:ext cx="812419" cy="812419"/>
            </a:xfrm>
            <a:custGeom>
              <a:rect b="b" l="l" r="r" t="t"/>
              <a:pathLst>
                <a:path extrusionOk="0"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0" y="0"/>
              <a:ext cx="825119" cy="825119"/>
            </a:xfrm>
            <a:custGeom>
              <a:rect b="b" l="l" r="r" t="t"/>
              <a:pathLst>
                <a:path extrusionOk="0"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0"/>
          <p:cNvGrpSpPr/>
          <p:nvPr/>
        </p:nvGrpSpPr>
        <p:grpSpPr>
          <a:xfrm>
            <a:off x="8685908" y="4458741"/>
            <a:ext cx="3563391" cy="466725"/>
            <a:chOff x="0" y="-28575"/>
            <a:chExt cx="4751188" cy="622300"/>
          </a:xfrm>
        </p:grpSpPr>
        <p:sp>
          <p:nvSpPr>
            <p:cNvPr id="311" name="Google Shape;311;p20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2" name="Google Shape;312;p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Parking Management</a:t>
              </a:r>
              <a:endParaRPr/>
            </a:p>
          </p:txBody>
        </p:sp>
      </p:grpSp>
      <p:grpSp>
        <p:nvGrpSpPr>
          <p:cNvPr id="313" name="Google Shape;313;p20"/>
          <p:cNvGrpSpPr/>
          <p:nvPr/>
        </p:nvGrpSpPr>
        <p:grpSpPr>
          <a:xfrm>
            <a:off x="8685908" y="5030689"/>
            <a:ext cx="8654206" cy="490538"/>
            <a:chOff x="0" y="-76200"/>
            <a:chExt cx="11538942" cy="654050"/>
          </a:xfrm>
        </p:grpSpPr>
        <p:sp>
          <p:nvSpPr>
            <p:cNvPr id="314" name="Google Shape;314;p20"/>
            <p:cNvSpPr/>
            <p:nvPr/>
          </p:nvSpPr>
          <p:spPr>
            <a:xfrm>
              <a:off x="0" y="0"/>
              <a:ext cx="11538941" cy="577850"/>
            </a:xfrm>
            <a:custGeom>
              <a:rect b="b" l="l" r="r" t="t"/>
              <a:pathLst>
                <a:path extrusionOk="0"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5" name="Google Shape;315;p20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Entry and exit logging in private and public lots</a:t>
              </a:r>
              <a:endParaRPr/>
            </a:p>
          </p:txBody>
        </p:sp>
      </p:grpSp>
      <p:grpSp>
        <p:nvGrpSpPr>
          <p:cNvPr id="316" name="Google Shape;316;p20"/>
          <p:cNvGrpSpPr/>
          <p:nvPr/>
        </p:nvGrpSpPr>
        <p:grpSpPr>
          <a:xfrm>
            <a:off x="7801124" y="6058049"/>
            <a:ext cx="618840" cy="618840"/>
            <a:chOff x="0" y="0"/>
            <a:chExt cx="825119" cy="825119"/>
          </a:xfrm>
        </p:grpSpPr>
        <p:sp>
          <p:nvSpPr>
            <p:cNvPr id="317" name="Google Shape;317;p20"/>
            <p:cNvSpPr/>
            <p:nvPr/>
          </p:nvSpPr>
          <p:spPr>
            <a:xfrm>
              <a:off x="6350" y="6350"/>
              <a:ext cx="812419" cy="812419"/>
            </a:xfrm>
            <a:custGeom>
              <a:rect b="b" l="l" r="r" t="t"/>
              <a:pathLst>
                <a:path extrusionOk="0"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0" y="0"/>
              <a:ext cx="825119" cy="825119"/>
            </a:xfrm>
            <a:custGeom>
              <a:rect b="b" l="l" r="r" t="t"/>
              <a:pathLst>
                <a:path extrusionOk="0"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0"/>
          <p:cNvGrpSpPr/>
          <p:nvPr/>
        </p:nvGrpSpPr>
        <p:grpSpPr>
          <a:xfrm>
            <a:off x="8685908" y="6134398"/>
            <a:ext cx="3563391" cy="466725"/>
            <a:chOff x="0" y="-28575"/>
            <a:chExt cx="4751188" cy="622300"/>
          </a:xfrm>
        </p:grpSpPr>
        <p:sp>
          <p:nvSpPr>
            <p:cNvPr id="320" name="Google Shape;320;p20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1" name="Google Shape;321;p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Law Enforcement</a:t>
              </a:r>
              <a:endParaRPr/>
            </a:p>
          </p:txBody>
        </p:sp>
      </p:grpSp>
      <p:grpSp>
        <p:nvGrpSpPr>
          <p:cNvPr id="322" name="Google Shape;322;p20"/>
          <p:cNvGrpSpPr/>
          <p:nvPr/>
        </p:nvGrpSpPr>
        <p:grpSpPr>
          <a:xfrm>
            <a:off x="8685908" y="6706344"/>
            <a:ext cx="8654206" cy="490538"/>
            <a:chOff x="0" y="-76200"/>
            <a:chExt cx="11538942" cy="654050"/>
          </a:xfrm>
        </p:grpSpPr>
        <p:sp>
          <p:nvSpPr>
            <p:cNvPr id="323" name="Google Shape;323;p20"/>
            <p:cNvSpPr/>
            <p:nvPr/>
          </p:nvSpPr>
          <p:spPr>
            <a:xfrm>
              <a:off x="0" y="0"/>
              <a:ext cx="11538941" cy="577850"/>
            </a:xfrm>
            <a:custGeom>
              <a:rect b="b" l="l" r="r" t="t"/>
              <a:pathLst>
                <a:path extrusionOk="0"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4" name="Google Shape;324;p20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stolen vehicles and traffic violations</a:t>
              </a:r>
              <a:endParaRPr/>
            </a:p>
          </p:txBody>
        </p:sp>
      </p:grpSp>
      <p:grpSp>
        <p:nvGrpSpPr>
          <p:cNvPr id="325" name="Google Shape;325;p20"/>
          <p:cNvGrpSpPr/>
          <p:nvPr/>
        </p:nvGrpSpPr>
        <p:grpSpPr>
          <a:xfrm>
            <a:off x="7801124" y="7733705"/>
            <a:ext cx="618840" cy="618839"/>
            <a:chOff x="0" y="0"/>
            <a:chExt cx="825119" cy="825119"/>
          </a:xfrm>
        </p:grpSpPr>
        <p:sp>
          <p:nvSpPr>
            <p:cNvPr id="326" name="Google Shape;326;p20"/>
            <p:cNvSpPr/>
            <p:nvPr/>
          </p:nvSpPr>
          <p:spPr>
            <a:xfrm>
              <a:off x="6350" y="6350"/>
              <a:ext cx="812419" cy="812419"/>
            </a:xfrm>
            <a:custGeom>
              <a:rect b="b" l="l" r="r" t="t"/>
              <a:pathLst>
                <a:path extrusionOk="0" h="812419" w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0" y="0"/>
              <a:ext cx="825119" cy="825119"/>
            </a:xfrm>
            <a:custGeom>
              <a:rect b="b" l="l" r="r" t="t"/>
              <a:pathLst>
                <a:path extrusionOk="0" h="825119" w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0"/>
          <p:cNvGrpSpPr/>
          <p:nvPr/>
        </p:nvGrpSpPr>
        <p:grpSpPr>
          <a:xfrm>
            <a:off x="8685908" y="7810054"/>
            <a:ext cx="3563391" cy="466725"/>
            <a:chOff x="0" y="-28575"/>
            <a:chExt cx="4751188" cy="622300"/>
          </a:xfrm>
        </p:grpSpPr>
        <p:sp>
          <p:nvSpPr>
            <p:cNvPr id="329" name="Google Shape;329;p20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0" name="Google Shape;330;p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Logistics</a:t>
              </a:r>
              <a:endParaRPr/>
            </a:p>
          </p:txBody>
        </p:sp>
      </p:grpSp>
      <p:grpSp>
        <p:nvGrpSpPr>
          <p:cNvPr id="331" name="Google Shape;331;p20"/>
          <p:cNvGrpSpPr/>
          <p:nvPr/>
        </p:nvGrpSpPr>
        <p:grpSpPr>
          <a:xfrm>
            <a:off x="8685908" y="8382000"/>
            <a:ext cx="8654206" cy="490538"/>
            <a:chOff x="0" y="-76200"/>
            <a:chExt cx="11538942" cy="654050"/>
          </a:xfrm>
        </p:grpSpPr>
        <p:sp>
          <p:nvSpPr>
            <p:cNvPr id="332" name="Google Shape;332;p20"/>
            <p:cNvSpPr/>
            <p:nvPr/>
          </p:nvSpPr>
          <p:spPr>
            <a:xfrm>
              <a:off x="0" y="0"/>
              <a:ext cx="11538941" cy="577850"/>
            </a:xfrm>
            <a:custGeom>
              <a:rect b="b" l="l" r="r" t="t"/>
              <a:pathLst>
                <a:path extrusionOk="0" h="577850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3" name="Google Shape;333;p20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Fleet tracking and delivery verification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38" name="Google Shape;338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340" name="Google Shape;340;p21"/>
          <p:cNvGrpSpPr/>
          <p:nvPr/>
        </p:nvGrpSpPr>
        <p:grpSpPr>
          <a:xfrm>
            <a:off x="947886" y="1530102"/>
            <a:ext cx="9024937" cy="919460"/>
            <a:chOff x="0" y="-38100"/>
            <a:chExt cx="12033250" cy="1225947"/>
          </a:xfrm>
        </p:grpSpPr>
        <p:sp>
          <p:nvSpPr>
            <p:cNvPr id="341" name="Google Shape;341;p21"/>
            <p:cNvSpPr/>
            <p:nvPr/>
          </p:nvSpPr>
          <p:spPr>
            <a:xfrm>
              <a:off x="0" y="0"/>
              <a:ext cx="12033250" cy="1187847"/>
            </a:xfrm>
            <a:custGeom>
              <a:rect b="b" l="l" r="r" t="t"/>
              <a:pathLst>
                <a:path extrusionOk="0" h="1187847" w="12033250">
                  <a:moveTo>
                    <a:pt x="0" y="0"/>
                  </a:moveTo>
                  <a:lnTo>
                    <a:pt x="12033250" y="0"/>
                  </a:lnTo>
                  <a:lnTo>
                    <a:pt x="120332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2" name="Google Shape;342;p21"/>
            <p:cNvSpPr txBox="1"/>
            <p:nvPr/>
          </p:nvSpPr>
          <p:spPr>
            <a:xfrm>
              <a:off x="0" y="-38100"/>
              <a:ext cx="12033250" cy="1225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8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62" u="none" cap="none" strike="noStrike">
                  <a:solidFill>
                    <a:srgbClr val="2E3C4E"/>
                  </a:solidFill>
                  <a:latin typeface="Barlow"/>
                  <a:ea typeface="Barlow"/>
                  <a:cs typeface="Barlow"/>
                  <a:sym typeface="Barlow"/>
                </a:rPr>
                <a:t>Key Takeaways &amp; Next Steps</a:t>
              </a:r>
              <a:endParaRPr/>
            </a:p>
          </p:txBody>
        </p:sp>
      </p:grpSp>
      <p:grpSp>
        <p:nvGrpSpPr>
          <p:cNvPr id="343" name="Google Shape;343;p21"/>
          <p:cNvGrpSpPr/>
          <p:nvPr/>
        </p:nvGrpSpPr>
        <p:grpSpPr>
          <a:xfrm>
            <a:off x="2711946" y="3781871"/>
            <a:ext cx="3563391" cy="466725"/>
            <a:chOff x="0" y="-28575"/>
            <a:chExt cx="4751188" cy="622300"/>
          </a:xfrm>
        </p:grpSpPr>
        <p:sp>
          <p:nvSpPr>
            <p:cNvPr id="344" name="Google Shape;344;p21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2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Reliable Detection</a:t>
              </a:r>
              <a:endParaRPr/>
            </a:p>
          </p:txBody>
        </p:sp>
      </p:grpSp>
      <p:grpSp>
        <p:nvGrpSpPr>
          <p:cNvPr id="346" name="Google Shape;346;p21"/>
          <p:cNvGrpSpPr/>
          <p:nvPr/>
        </p:nvGrpSpPr>
        <p:grpSpPr>
          <a:xfrm>
            <a:off x="947886" y="4353818"/>
            <a:ext cx="5327451" cy="490538"/>
            <a:chOff x="0" y="-76200"/>
            <a:chExt cx="7103268" cy="654050"/>
          </a:xfrm>
        </p:grpSpPr>
        <p:sp>
          <p:nvSpPr>
            <p:cNvPr id="347" name="Google Shape;347;p21"/>
            <p:cNvSpPr/>
            <p:nvPr/>
          </p:nvSpPr>
          <p:spPr>
            <a:xfrm>
              <a:off x="0" y="0"/>
              <a:ext cx="7103268" cy="577850"/>
            </a:xfrm>
            <a:custGeom>
              <a:rect b="b" l="l" r="r" t="t"/>
              <a:pathLst>
                <a:path extrusionOk="0" h="577850" w="7103268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8" name="Google Shape;348;p21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license plate localization</a:t>
              </a:r>
              <a:endParaRPr/>
            </a:p>
          </p:txBody>
        </p:sp>
      </p:grpSp>
      <p:sp>
        <p:nvSpPr>
          <p:cNvPr descr="preencoded.png" id="349" name="Google Shape;349;p21"/>
          <p:cNvSpPr/>
          <p:nvPr/>
        </p:nvSpPr>
        <p:spPr>
          <a:xfrm>
            <a:off x="6275337" y="2991148"/>
            <a:ext cx="5737175" cy="5737175"/>
          </a:xfrm>
          <a:custGeom>
            <a:rect b="b" l="l" r="r" t="t"/>
            <a:pathLst>
              <a:path extrusionOk="0"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0" name="Google Shape;350;p21"/>
          <p:cNvGrpSpPr/>
          <p:nvPr/>
        </p:nvGrpSpPr>
        <p:grpSpPr>
          <a:xfrm>
            <a:off x="7908801" y="4484117"/>
            <a:ext cx="380851" cy="568821"/>
            <a:chOff x="0" y="-123825"/>
            <a:chExt cx="507802" cy="758428"/>
          </a:xfrm>
        </p:grpSpPr>
        <p:sp>
          <p:nvSpPr>
            <p:cNvPr id="351" name="Google Shape;351;p21"/>
            <p:cNvSpPr/>
            <p:nvPr/>
          </p:nvSpPr>
          <p:spPr>
            <a:xfrm>
              <a:off x="0" y="0"/>
              <a:ext cx="507802" cy="634603"/>
            </a:xfrm>
            <a:custGeom>
              <a:rect b="b" l="l" r="r" t="t"/>
              <a:pathLst>
                <a:path extrusionOk="0"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2" name="Google Shape;352;p21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7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3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/>
            </a:p>
          </p:txBody>
        </p:sp>
      </p:grpSp>
      <p:grpSp>
        <p:nvGrpSpPr>
          <p:cNvPr id="353" name="Google Shape;353;p21"/>
          <p:cNvGrpSpPr/>
          <p:nvPr/>
        </p:nvGrpSpPr>
        <p:grpSpPr>
          <a:xfrm>
            <a:off x="12012514" y="3781871"/>
            <a:ext cx="3563391" cy="466725"/>
            <a:chOff x="0" y="-28575"/>
            <a:chExt cx="4751188" cy="622300"/>
          </a:xfrm>
        </p:grpSpPr>
        <p:sp>
          <p:nvSpPr>
            <p:cNvPr id="354" name="Google Shape;354;p21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5" name="Google Shape;355;p2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Effective OCR</a:t>
              </a:r>
              <a:endParaRPr/>
            </a:p>
          </p:txBody>
        </p:sp>
      </p:grpSp>
      <p:grpSp>
        <p:nvGrpSpPr>
          <p:cNvPr id="356" name="Google Shape;356;p21"/>
          <p:cNvGrpSpPr/>
          <p:nvPr/>
        </p:nvGrpSpPr>
        <p:grpSpPr>
          <a:xfrm>
            <a:off x="12012514" y="4353818"/>
            <a:ext cx="5327600" cy="490538"/>
            <a:chOff x="0" y="-76200"/>
            <a:chExt cx="7103467" cy="654050"/>
          </a:xfrm>
        </p:grpSpPr>
        <p:sp>
          <p:nvSpPr>
            <p:cNvPr id="357" name="Google Shape;357;p21"/>
            <p:cNvSpPr/>
            <p:nvPr/>
          </p:nvSpPr>
          <p:spPr>
            <a:xfrm>
              <a:off x="0" y="0"/>
              <a:ext cx="7103466" cy="577850"/>
            </a:xfrm>
            <a:custGeom>
              <a:rect b="b" l="l" r="r" t="t"/>
              <a:pathLst>
                <a:path extrusionOk="0" h="577850" w="7103466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21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High-fidelity character recognition</a:t>
              </a:r>
              <a:endParaRPr/>
            </a:p>
          </p:txBody>
        </p:sp>
      </p:grpSp>
      <p:sp>
        <p:nvSpPr>
          <p:cNvPr descr="preencoded.png" id="359" name="Google Shape;359;p21"/>
          <p:cNvSpPr/>
          <p:nvPr/>
        </p:nvSpPr>
        <p:spPr>
          <a:xfrm>
            <a:off x="6275337" y="2991148"/>
            <a:ext cx="5737175" cy="5737175"/>
          </a:xfrm>
          <a:custGeom>
            <a:rect b="b" l="l" r="r" t="t"/>
            <a:pathLst>
              <a:path extrusionOk="0"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0" name="Google Shape;360;p21"/>
          <p:cNvGrpSpPr/>
          <p:nvPr/>
        </p:nvGrpSpPr>
        <p:grpSpPr>
          <a:xfrm>
            <a:off x="9998050" y="4484117"/>
            <a:ext cx="380851" cy="568821"/>
            <a:chOff x="0" y="-123825"/>
            <a:chExt cx="507802" cy="758428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0"/>
              <a:ext cx="507802" cy="634603"/>
            </a:xfrm>
            <a:custGeom>
              <a:rect b="b" l="l" r="r" t="t"/>
              <a:pathLst>
                <a:path extrusionOk="0"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2" name="Google Shape;362;p21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7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3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/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12012514" y="6853535"/>
            <a:ext cx="3563391" cy="466725"/>
            <a:chOff x="0" y="-28575"/>
            <a:chExt cx="4751188" cy="622300"/>
          </a:xfrm>
        </p:grpSpPr>
        <p:sp>
          <p:nvSpPr>
            <p:cNvPr id="364" name="Google Shape;364;p21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5" name="Google Shape;365;p2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Real-World Use</a:t>
              </a:r>
              <a:endParaRPr/>
            </a:p>
          </p:txBody>
        </p:sp>
      </p:grpSp>
      <p:grpSp>
        <p:nvGrpSpPr>
          <p:cNvPr id="366" name="Google Shape;366;p21"/>
          <p:cNvGrpSpPr/>
          <p:nvPr/>
        </p:nvGrpSpPr>
        <p:grpSpPr>
          <a:xfrm>
            <a:off x="12012514" y="7425481"/>
            <a:ext cx="5327600" cy="490538"/>
            <a:chOff x="0" y="-76200"/>
            <a:chExt cx="7103467" cy="65405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7103466" cy="577850"/>
            </a:xfrm>
            <a:custGeom>
              <a:rect b="b" l="l" r="r" t="t"/>
              <a:pathLst>
                <a:path extrusionOk="0" h="577850" w="7103466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8" name="Google Shape;368;p21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Robust for diverse scenarios</a:t>
              </a:r>
              <a:endParaRPr/>
            </a:p>
          </p:txBody>
        </p:sp>
      </p:grpSp>
      <p:sp>
        <p:nvSpPr>
          <p:cNvPr descr="preencoded.png" id="369" name="Google Shape;369;p21"/>
          <p:cNvSpPr/>
          <p:nvPr/>
        </p:nvSpPr>
        <p:spPr>
          <a:xfrm>
            <a:off x="6275337" y="2991148"/>
            <a:ext cx="5737175" cy="5737175"/>
          </a:xfrm>
          <a:custGeom>
            <a:rect b="b" l="l" r="r" t="t"/>
            <a:pathLst>
              <a:path extrusionOk="0"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0" name="Google Shape;370;p21"/>
          <p:cNvGrpSpPr/>
          <p:nvPr/>
        </p:nvGrpSpPr>
        <p:grpSpPr>
          <a:xfrm>
            <a:off x="9998050" y="6573366"/>
            <a:ext cx="380851" cy="568821"/>
            <a:chOff x="0" y="-123825"/>
            <a:chExt cx="507802" cy="758428"/>
          </a:xfrm>
        </p:grpSpPr>
        <p:sp>
          <p:nvSpPr>
            <p:cNvPr id="371" name="Google Shape;371;p21"/>
            <p:cNvSpPr/>
            <p:nvPr/>
          </p:nvSpPr>
          <p:spPr>
            <a:xfrm>
              <a:off x="0" y="0"/>
              <a:ext cx="507802" cy="634603"/>
            </a:xfrm>
            <a:custGeom>
              <a:rect b="b" l="l" r="r" t="t"/>
              <a:pathLst>
                <a:path extrusionOk="0"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2" name="Google Shape;372;p21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7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3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/>
            </a:p>
          </p:txBody>
        </p:sp>
      </p:grpSp>
      <p:grpSp>
        <p:nvGrpSpPr>
          <p:cNvPr id="373" name="Google Shape;373;p21"/>
          <p:cNvGrpSpPr/>
          <p:nvPr/>
        </p:nvGrpSpPr>
        <p:grpSpPr>
          <a:xfrm>
            <a:off x="2711946" y="6853535"/>
            <a:ext cx="3563391" cy="466725"/>
            <a:chOff x="0" y="-28575"/>
            <a:chExt cx="4751188" cy="622300"/>
          </a:xfrm>
        </p:grpSpPr>
        <p:sp>
          <p:nvSpPr>
            <p:cNvPr id="374" name="Google Shape;374;p21"/>
            <p:cNvSpPr/>
            <p:nvPr/>
          </p:nvSpPr>
          <p:spPr>
            <a:xfrm>
              <a:off x="0" y="0"/>
              <a:ext cx="4751188" cy="593725"/>
            </a:xfrm>
            <a:custGeom>
              <a:rect b="b" l="l" r="r" t="t"/>
              <a:pathLst>
                <a:path extrusionOk="0"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5" name="Google Shape;375;p2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50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Future Growth</a:t>
              </a:r>
              <a:endParaRPr/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947886" y="7425481"/>
            <a:ext cx="5327451" cy="490538"/>
            <a:chOff x="0" y="-76200"/>
            <a:chExt cx="7103268" cy="654050"/>
          </a:xfrm>
        </p:grpSpPr>
        <p:sp>
          <p:nvSpPr>
            <p:cNvPr id="377" name="Google Shape;377;p21"/>
            <p:cNvSpPr/>
            <p:nvPr/>
          </p:nvSpPr>
          <p:spPr>
            <a:xfrm>
              <a:off x="0" y="0"/>
              <a:ext cx="7103268" cy="577850"/>
            </a:xfrm>
            <a:custGeom>
              <a:rect b="b" l="l" r="r" t="t"/>
              <a:pathLst>
                <a:path extrusionOk="0" h="577850" w="7103268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8" name="Google Shape;378;p21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87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features and efficiency</a:t>
              </a:r>
              <a:endParaRPr/>
            </a:p>
          </p:txBody>
        </p:sp>
      </p:grpSp>
      <p:sp>
        <p:nvSpPr>
          <p:cNvPr descr="preencoded.png" id="379" name="Google Shape;379;p21"/>
          <p:cNvSpPr/>
          <p:nvPr/>
        </p:nvSpPr>
        <p:spPr>
          <a:xfrm>
            <a:off x="6275337" y="2991148"/>
            <a:ext cx="5737175" cy="5737175"/>
          </a:xfrm>
          <a:custGeom>
            <a:rect b="b" l="l" r="r" t="t"/>
            <a:pathLst>
              <a:path extrusionOk="0" h="5737175" w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0" name="Google Shape;380;p21"/>
          <p:cNvGrpSpPr/>
          <p:nvPr/>
        </p:nvGrpSpPr>
        <p:grpSpPr>
          <a:xfrm>
            <a:off x="7908801" y="6573366"/>
            <a:ext cx="380851" cy="568821"/>
            <a:chOff x="0" y="-123825"/>
            <a:chExt cx="507802" cy="758428"/>
          </a:xfrm>
        </p:grpSpPr>
        <p:sp>
          <p:nvSpPr>
            <p:cNvPr id="381" name="Google Shape;381;p21"/>
            <p:cNvSpPr/>
            <p:nvPr/>
          </p:nvSpPr>
          <p:spPr>
            <a:xfrm>
              <a:off x="0" y="0"/>
              <a:ext cx="507802" cy="634603"/>
            </a:xfrm>
            <a:custGeom>
              <a:rect b="b" l="l" r="r" t="t"/>
              <a:pathLst>
                <a:path extrusionOk="0" h="634603" w="507802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2" name="Google Shape;382;p21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7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37" u="none" cap="none" strike="noStrike">
                  <a:solidFill>
                    <a:srgbClr val="384653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